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316" r:id="rId6"/>
    <p:sldId id="317" r:id="rId7"/>
    <p:sldId id="318"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BE63"/>
    <a:srgbClr val="2A3E33"/>
    <a:srgbClr val="30574C"/>
    <a:srgbClr val="95B27F"/>
    <a:srgbClr val="FDFEFC"/>
    <a:srgbClr val="D7EDC7"/>
    <a:srgbClr val="90B0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4" autoAdjust="0"/>
    <p:restoredTop sz="93149" autoAdjust="0"/>
  </p:normalViewPr>
  <p:slideViewPr>
    <p:cSldViewPr snapToGrid="0">
      <p:cViewPr varScale="1">
        <p:scale>
          <a:sx n="85" d="100"/>
          <a:sy n="85" d="100"/>
        </p:scale>
        <p:origin x="64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EBD127-8026-4740-BEF8-50934F9209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3CFF37F-5A01-4B13-94BD-BEC195736A2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9A579-3FF7-41C2-9ED2-5A3852308E3F}" type="datetimeFigureOut">
              <a:rPr lang="en-US" smtClean="0"/>
              <a:t>11/21/2020</a:t>
            </a:fld>
            <a:endParaRPr lang="en-US"/>
          </a:p>
        </p:txBody>
      </p:sp>
      <p:sp>
        <p:nvSpPr>
          <p:cNvPr id="4" name="Slide Image Placeholder 3">
            <a:extLst>
              <a:ext uri="{FF2B5EF4-FFF2-40B4-BE49-F238E27FC236}">
                <a16:creationId xmlns:a16="http://schemas.microsoft.com/office/drawing/2014/main" id="{E099FFB8-E85E-4C43-AA11-781B285604D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547F1A7-7921-43F0-B3A5-3873091EBF1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FEED0547-7F66-4896-96C2-CCD58A152E7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DA5EDF61-DE81-4326-8C75-02EAF1DDF1AA}"/>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DB514B-C7F5-4C94-85B1-D168BA8E54F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4A19-0CE6-4267-A3EC-ADEF74A97253}" type="slidenum">
              <a:rPr lang="en-US" smtClean="0"/>
              <a:t>1</a:t>
            </a:fld>
            <a:endParaRPr lang="en-US"/>
          </a:p>
        </p:txBody>
      </p:sp>
    </p:spTree>
    <p:extLst>
      <p:ext uri="{BB962C8B-B14F-4D97-AF65-F5344CB8AC3E}">
        <p14:creationId xmlns:p14="http://schemas.microsoft.com/office/powerpoint/2010/main" val="2127653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A1D4A19-0CE6-4267-A3EC-ADEF74A97253}" type="slidenum">
              <a:rPr lang="en-US" smtClean="0"/>
              <a:t>2</a:t>
            </a:fld>
            <a:endParaRPr lang="en-US"/>
          </a:p>
        </p:txBody>
      </p:sp>
    </p:spTree>
    <p:extLst>
      <p:ext uri="{BB962C8B-B14F-4D97-AF65-F5344CB8AC3E}">
        <p14:creationId xmlns:p14="http://schemas.microsoft.com/office/powerpoint/2010/main" val="391866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7DB514B-C7F5-4C94-85B1-D168BA8E54FA}" type="slidenum">
              <a:rPr lang="en-US" smtClean="0"/>
              <a:t>3</a:t>
            </a:fld>
            <a:endParaRPr lang="en-US"/>
          </a:p>
        </p:txBody>
      </p:sp>
    </p:spTree>
    <p:extLst>
      <p:ext uri="{BB962C8B-B14F-4D97-AF65-F5344CB8AC3E}">
        <p14:creationId xmlns:p14="http://schemas.microsoft.com/office/powerpoint/2010/main" val="2947202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DB514B-C7F5-4C94-85B1-D168BA8E54FA}" type="slidenum">
              <a:rPr lang="en-US" smtClean="0"/>
              <a:t>4</a:t>
            </a:fld>
            <a:endParaRPr lang="en-US"/>
          </a:p>
        </p:txBody>
      </p:sp>
    </p:spTree>
    <p:extLst>
      <p:ext uri="{BB962C8B-B14F-4D97-AF65-F5344CB8AC3E}">
        <p14:creationId xmlns:p14="http://schemas.microsoft.com/office/powerpoint/2010/main" val="187998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DB514B-C7F5-4C94-85B1-D168BA8E54FA}" type="slidenum">
              <a:rPr lang="en-US" smtClean="0"/>
              <a:t>5</a:t>
            </a:fld>
            <a:endParaRPr lang="en-US"/>
          </a:p>
        </p:txBody>
      </p:sp>
    </p:spTree>
    <p:extLst>
      <p:ext uri="{BB962C8B-B14F-4D97-AF65-F5344CB8AC3E}">
        <p14:creationId xmlns:p14="http://schemas.microsoft.com/office/powerpoint/2010/main" val="330003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DBCB-2424-4FCE-AAA7-F0E9353F85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68323D-52F5-4F00-83ED-CD507320B0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287933-55AF-4F20-B833-77119BB12788}"/>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5BFF3A93-273F-4DB9-B2E7-C78EB60B5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B9F39-9501-46D0-A83C-ECB7CA66EDC6}"/>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3629071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1BC4A-4885-4369-B59F-9E937780EF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9BDF1F-0E79-465F-BB09-2E60AB94A2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37E04-37DB-4F8E-A784-4181E8FF3BFF}"/>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551A1516-5193-4E39-BD0C-E352F3860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9B140-9F5C-41CC-B13F-8774AC883F50}"/>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685530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7A20CA-5A57-4A3F-91F4-03509CF2D0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829427-5B54-4704-8F19-47C509892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7162C0-BCAB-42AF-A3C8-E3816C9FDD57}"/>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CDB8C04D-1490-4161-A174-0800F295E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2DE2D-5B89-468A-8B15-43AD7228CE59}"/>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283810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3F4A-8D45-474B-A01C-2C6BDF814F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883DE-855C-4BE5-92E9-5268588B93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E532F6-7F5B-4A43-8F64-A0D1670ECE1F}"/>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3DB5537E-ED03-41B0-8D30-2EC0DE290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3460C-E909-4DF5-8331-725D97694668}"/>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209300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1EBD-D854-4D45-88A5-80E568EECC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46B739-6DBA-46BB-80D1-F08D00C102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3A0D10-8181-4ADA-B5AA-7D82CBAE35E2}"/>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20DA447A-CCA1-4651-AC57-061B832EC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9E674-C3AF-430E-9046-511BFDE0C87D}"/>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1179841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677BB-ADAC-4EBB-8458-E0AFABA96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9E9D63-24E1-4498-B6EF-537B2D087B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56C814-E0B1-4795-9919-C5E01D4379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FAF21A-B4C4-4CFB-8D16-EC7554F9018C}"/>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6" name="Footer Placeholder 5">
            <a:extLst>
              <a:ext uri="{FF2B5EF4-FFF2-40B4-BE49-F238E27FC236}">
                <a16:creationId xmlns:a16="http://schemas.microsoft.com/office/drawing/2014/main" id="{A6D21DD1-478F-495E-A4A6-6726237D7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63385-7380-427B-855A-2E427685CD4D}"/>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3212593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178E-70C9-4F46-8D0D-AC94AEDAC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3C5D18-F66C-4436-A412-C9718988A2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F08341-D7C3-4A14-B37B-8607866F6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EF0BA7-2850-44C3-A72C-B8AC483810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60872F-2A40-4FF8-8942-F74E17A421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47FF3A-D964-4B03-B72E-549B041E3E9A}"/>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8" name="Footer Placeholder 7">
            <a:extLst>
              <a:ext uri="{FF2B5EF4-FFF2-40B4-BE49-F238E27FC236}">
                <a16:creationId xmlns:a16="http://schemas.microsoft.com/office/drawing/2014/main" id="{8CA5631D-6F06-4D9A-BA00-E96179127E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D0BEDB-66BC-4B82-A9D2-8B6ED26D03DA}"/>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1946870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42291-DC16-4753-97AD-3A916DCBA3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DFDCBF-6BB4-40D0-9AB6-2F5D2BC33CA9}"/>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4" name="Footer Placeholder 3">
            <a:extLst>
              <a:ext uri="{FF2B5EF4-FFF2-40B4-BE49-F238E27FC236}">
                <a16:creationId xmlns:a16="http://schemas.microsoft.com/office/drawing/2014/main" id="{713A5D9B-365B-4AE9-990D-F7A81C9D45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7B9F4E-0B04-4F4B-8591-0ECB577B419F}"/>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4094175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86AD1-1281-4C8B-A7F9-A124FFD3CB2B}"/>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3" name="Footer Placeholder 2">
            <a:extLst>
              <a:ext uri="{FF2B5EF4-FFF2-40B4-BE49-F238E27FC236}">
                <a16:creationId xmlns:a16="http://schemas.microsoft.com/office/drawing/2014/main" id="{EC9612C7-4B37-4949-81F3-CB2DC46B77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A6BA2C-B9F8-4209-9379-069B3072E0AE}"/>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20465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7036-2D32-4CD9-B7A7-8ED6CC43DF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F78EFC-6E5F-4457-B1AD-49D92A3FAA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56E96E-6B0B-4512-9173-3F4492D89B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12778-9BF1-440D-A637-D37BE36A50EA}"/>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6" name="Footer Placeholder 5">
            <a:extLst>
              <a:ext uri="{FF2B5EF4-FFF2-40B4-BE49-F238E27FC236}">
                <a16:creationId xmlns:a16="http://schemas.microsoft.com/office/drawing/2014/main" id="{10C35930-B813-459A-9A0B-536B88FAD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6F10B-CBEE-45CE-AF1F-1E4E3B748145}"/>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83607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727A-4A52-4A3F-BEFD-B992168224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FC40AA-B178-437F-A5CA-054A627D39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6BFA86-6A88-4525-B079-D954AD4ED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56448-FBA4-4805-A8B1-B5C0D3865B2D}"/>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6" name="Footer Placeholder 5">
            <a:extLst>
              <a:ext uri="{FF2B5EF4-FFF2-40B4-BE49-F238E27FC236}">
                <a16:creationId xmlns:a16="http://schemas.microsoft.com/office/drawing/2014/main" id="{E42807D6-589A-4A36-8F54-8B8C592A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7576E-00DC-4581-9299-AF813EDA6BCD}"/>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1730129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AEE73F-72B9-4AF1-B2BA-3F7C42D008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5312A3-E8AA-4C4F-B468-0A273B8053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D3F4E-0AA7-4598-A599-57C637B531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1576C67F-76A4-463A-BBE1-031667930C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3E1DE1-042D-40E4-879C-C781E97337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14620-7CED-41B9-91BD-D28BFF6B85E9}" type="slidenum">
              <a:rPr lang="en-US" smtClean="0"/>
              <a:t>‹#›</a:t>
            </a:fld>
            <a:endParaRPr lang="en-US"/>
          </a:p>
        </p:txBody>
      </p:sp>
      <p:sp>
        <p:nvSpPr>
          <p:cNvPr id="7" name="Rectangle 6" hidden="1">
            <a:extLst>
              <a:ext uri="{FF2B5EF4-FFF2-40B4-BE49-F238E27FC236}">
                <a16:creationId xmlns:a16="http://schemas.microsoft.com/office/drawing/2014/main" id="{B2DA88EC-9D10-482C-8534-4434BB238323}"/>
              </a:ext>
            </a:extLst>
          </p:cNvPr>
          <p:cNvSpPr/>
          <p:nvPr userDrawn="1">
            <p:custDataLst>
              <p:tags r:id="rId1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Montserrat" panose="02000505000000020004" pitchFamily="2" charset="0"/>
              <a:ea typeface="+mj-ea"/>
              <a:cs typeface="+mj-cs"/>
              <a:sym typeface="Montserrat" panose="02000505000000020004" pitchFamily="2" charset="0"/>
            </a:endParaRPr>
          </a:p>
        </p:txBody>
      </p:sp>
    </p:spTree>
    <p:extLst>
      <p:ext uri="{BB962C8B-B14F-4D97-AF65-F5344CB8AC3E}">
        <p14:creationId xmlns:p14="http://schemas.microsoft.com/office/powerpoint/2010/main" val="3455213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DFD080-A044-4623-9BD3-2EE0E1070CD5}"/>
              </a:ext>
            </a:extLst>
          </p:cNvPr>
          <p:cNvPicPr>
            <a:picLocks noChangeAspect="1"/>
          </p:cNvPicPr>
          <p:nvPr/>
        </p:nvPicPr>
        <p:blipFill rotWithShape="1">
          <a:blip r:embed="rId3">
            <a:extLst>
              <a:ext uri="{28A0092B-C50C-407E-A947-70E740481C1C}">
                <a14:useLocalDpi xmlns:a14="http://schemas.microsoft.com/office/drawing/2010/main" val="0"/>
              </a:ext>
            </a:extLst>
          </a:blip>
          <a:srcRect l="335" t="29475" r="12168" b="-2193"/>
          <a:stretch/>
        </p:blipFill>
        <p:spPr>
          <a:xfrm>
            <a:off x="-1" y="-51060"/>
            <a:ext cx="12192001" cy="7123192"/>
          </a:xfrm>
          <a:prstGeom prst="rect">
            <a:avLst/>
          </a:prstGeom>
        </p:spPr>
      </p:pic>
      <p:sp>
        <p:nvSpPr>
          <p:cNvPr id="12" name="TextBox 11">
            <a:extLst>
              <a:ext uri="{FF2B5EF4-FFF2-40B4-BE49-F238E27FC236}">
                <a16:creationId xmlns:a16="http://schemas.microsoft.com/office/drawing/2014/main" id="{697704C4-D420-491B-8C40-7D3ECDD781BC}"/>
              </a:ext>
            </a:extLst>
          </p:cNvPr>
          <p:cNvSpPr txBox="1"/>
          <p:nvPr/>
        </p:nvSpPr>
        <p:spPr>
          <a:xfrm>
            <a:off x="4261606" y="4728955"/>
            <a:ext cx="7930394" cy="830997"/>
          </a:xfrm>
          <a:prstGeom prst="rect">
            <a:avLst/>
          </a:prstGeom>
          <a:noFill/>
        </p:spPr>
        <p:txBody>
          <a:bodyPr wrap="square" lIns="0" tIns="0" rIns="0" bIns="0" rtlCol="0">
            <a:spAutoFit/>
          </a:bodyPr>
          <a:lstStyle/>
          <a:p>
            <a:r>
              <a:rPr lang="en-US" sz="5400" b="1" dirty="0">
                <a:solidFill>
                  <a:schemeClr val="bg1"/>
                </a:solidFill>
              </a:rPr>
              <a:t>DUAL AXIS SOLAR TRACKER</a:t>
            </a:r>
          </a:p>
        </p:txBody>
      </p:sp>
      <p:sp>
        <p:nvSpPr>
          <p:cNvPr id="14" name="TextBox 13">
            <a:extLst>
              <a:ext uri="{FF2B5EF4-FFF2-40B4-BE49-F238E27FC236}">
                <a16:creationId xmlns:a16="http://schemas.microsoft.com/office/drawing/2014/main" id="{60898795-C6DE-4008-A928-3F4CDC7897B4}"/>
              </a:ext>
            </a:extLst>
          </p:cNvPr>
          <p:cNvSpPr txBox="1"/>
          <p:nvPr/>
        </p:nvSpPr>
        <p:spPr>
          <a:xfrm>
            <a:off x="920367" y="5559952"/>
            <a:ext cx="11136580" cy="1298048"/>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white"/>
                </a:solidFill>
                <a:effectLst/>
                <a:uLnTx/>
                <a:uFillTx/>
                <a:latin typeface="-apple-system"/>
                <a:ea typeface="+mn-ea"/>
                <a:cs typeface="+mn-cs"/>
              </a:rPr>
              <a:t>Objective :</a:t>
            </a:r>
            <a:r>
              <a:rPr kumimoji="0" lang="en-US" sz="2400" b="0" i="0" u="none" strike="noStrike" kern="1200" cap="none" spc="0" normalizeH="0" baseline="0" noProof="0" dirty="0">
                <a:ln>
                  <a:noFill/>
                </a:ln>
                <a:solidFill>
                  <a:prstClr val="white"/>
                </a:solidFill>
                <a:effectLst/>
                <a:uLnTx/>
                <a:uFillTx/>
                <a:latin typeface="-apple-system"/>
                <a:ea typeface="+mn-ea"/>
                <a:cs typeface="+mn-cs"/>
              </a:rPr>
              <a:t> The dual axis solar tracker is an Arduino project which shifts the position of a solar panel to the maximum intensity of sunlight thereby </a:t>
            </a:r>
            <a:r>
              <a:rPr kumimoji="0" lang="en-US" sz="2400" b="0" i="0" u="none" strike="noStrike" kern="1200" cap="none" spc="0" normalizeH="0" baseline="0" noProof="0" dirty="0" err="1">
                <a:ln>
                  <a:noFill/>
                </a:ln>
                <a:solidFill>
                  <a:prstClr val="white"/>
                </a:solidFill>
                <a:effectLst/>
                <a:uLnTx/>
                <a:uFillTx/>
                <a:latin typeface="-apple-system"/>
                <a:ea typeface="+mn-ea"/>
                <a:cs typeface="+mn-cs"/>
              </a:rPr>
              <a:t>utilising</a:t>
            </a:r>
            <a:r>
              <a:rPr kumimoji="0" lang="en-US" sz="2400" b="0" i="0" u="none" strike="noStrike" kern="1200" cap="none" spc="0" normalizeH="0" baseline="0" noProof="0" dirty="0">
                <a:ln>
                  <a:noFill/>
                </a:ln>
                <a:solidFill>
                  <a:prstClr val="white"/>
                </a:solidFill>
                <a:effectLst/>
                <a:uLnTx/>
                <a:uFillTx/>
                <a:latin typeface="-apple-system"/>
                <a:ea typeface="+mn-ea"/>
                <a:cs typeface="+mn-cs"/>
              </a:rPr>
              <a:t> </a:t>
            </a:r>
            <a:r>
              <a:rPr kumimoji="0" lang="en-US" sz="2400" b="1" i="0" u="none" strike="noStrike" kern="1200" cap="none" spc="0" normalizeH="0" baseline="0" noProof="0" dirty="0">
                <a:ln>
                  <a:noFill/>
                </a:ln>
                <a:solidFill>
                  <a:prstClr val="white"/>
                </a:solidFill>
                <a:effectLst/>
                <a:uLnTx/>
                <a:uFillTx/>
                <a:latin typeface="-apple-system"/>
                <a:ea typeface="+mn-ea"/>
                <a:cs typeface="+mn-cs"/>
              </a:rPr>
              <a:t>optimum solar power . </a:t>
            </a:r>
            <a:r>
              <a:rPr kumimoji="0" lang="en-US" sz="2400" b="0" i="0" u="none" strike="noStrike" kern="1200" cap="none" spc="0" normalizeH="0" baseline="0" noProof="0" dirty="0">
                <a:ln>
                  <a:noFill/>
                </a:ln>
                <a:solidFill>
                  <a:prstClr val="white"/>
                </a:solidFill>
                <a:effectLst/>
                <a:uLnTx/>
                <a:uFillTx/>
                <a:latin typeface="-apple-system"/>
                <a:ea typeface="+mn-ea"/>
                <a:cs typeface="+mn-cs"/>
              </a:rPr>
              <a:t>When implemented on a large scale, it is </a:t>
            </a:r>
            <a:r>
              <a:rPr kumimoji="0" lang="en-US" sz="2400" b="1" i="0" u="none" strike="noStrike" kern="1200" cap="none" spc="0" normalizeH="0" baseline="0" noProof="0" dirty="0">
                <a:ln>
                  <a:noFill/>
                </a:ln>
                <a:solidFill>
                  <a:prstClr val="white"/>
                </a:solidFill>
                <a:effectLst/>
                <a:uLnTx/>
                <a:uFillTx/>
                <a:latin typeface="-apple-system"/>
                <a:ea typeface="+mn-ea"/>
                <a:cs typeface="+mn-cs"/>
              </a:rPr>
              <a:t>highly energy efficient </a:t>
            </a:r>
            <a:r>
              <a:rPr kumimoji="0" lang="en-US" sz="2400" b="0" i="0" u="none" strike="noStrike" kern="1200" cap="none" spc="0" normalizeH="0" baseline="0" noProof="0" dirty="0">
                <a:ln>
                  <a:noFill/>
                </a:ln>
                <a:solidFill>
                  <a:prstClr val="white"/>
                </a:solidFill>
                <a:effectLst/>
                <a:uLnTx/>
                <a:uFillTx/>
                <a:latin typeface="-apple-system"/>
                <a:ea typeface="+mn-ea"/>
                <a:cs typeface="+mn-cs"/>
              </a:rPr>
              <a:t>.</a:t>
            </a:r>
            <a:endParaRPr kumimoji="0" lang="en-US" sz="24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endParaRPr>
          </a:p>
        </p:txBody>
      </p:sp>
      <p:pic>
        <p:nvPicPr>
          <p:cNvPr id="150" name="Picture 149">
            <a:extLst>
              <a:ext uri="{FF2B5EF4-FFF2-40B4-BE49-F238E27FC236}">
                <a16:creationId xmlns:a16="http://schemas.microsoft.com/office/drawing/2014/main" id="{92621956-1631-466B-9E60-516365E4FB76}"/>
              </a:ext>
            </a:extLst>
          </p:cNvPr>
          <p:cNvPicPr>
            <a:picLocks noChangeAspect="1"/>
          </p:cNvPicPr>
          <p:nvPr/>
        </p:nvPicPr>
        <p:blipFill>
          <a:blip r:embed="rId4"/>
          <a:stretch>
            <a:fillRect/>
          </a:stretch>
        </p:blipFill>
        <p:spPr>
          <a:xfrm>
            <a:off x="9155186" y="0"/>
            <a:ext cx="3036814" cy="1729432"/>
          </a:xfrm>
          <a:prstGeom prst="rect">
            <a:avLst/>
          </a:prstGeom>
        </p:spPr>
      </p:pic>
      <p:pic>
        <p:nvPicPr>
          <p:cNvPr id="151" name="Picture 150">
            <a:extLst>
              <a:ext uri="{FF2B5EF4-FFF2-40B4-BE49-F238E27FC236}">
                <a16:creationId xmlns:a16="http://schemas.microsoft.com/office/drawing/2014/main" id="{63B05F17-9FC0-402E-8DA5-B4E40ACEAB6C}"/>
              </a:ext>
            </a:extLst>
          </p:cNvPr>
          <p:cNvPicPr>
            <a:picLocks noChangeAspect="1"/>
          </p:cNvPicPr>
          <p:nvPr/>
        </p:nvPicPr>
        <p:blipFill>
          <a:blip r:embed="rId5"/>
          <a:stretch>
            <a:fillRect/>
          </a:stretch>
        </p:blipFill>
        <p:spPr>
          <a:xfrm>
            <a:off x="0" y="-64211"/>
            <a:ext cx="2538700" cy="1729432"/>
          </a:xfrm>
          <a:prstGeom prst="rect">
            <a:avLst/>
          </a:prstGeom>
        </p:spPr>
      </p:pic>
    </p:spTree>
    <p:extLst>
      <p:ext uri="{BB962C8B-B14F-4D97-AF65-F5344CB8AC3E}">
        <p14:creationId xmlns:p14="http://schemas.microsoft.com/office/powerpoint/2010/main" val="180928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CD2C470-7DB1-46C1-B4ED-F281E11A0EA8}"/>
              </a:ext>
            </a:extLst>
          </p:cNvPr>
          <p:cNvPicPr>
            <a:picLocks noChangeAspect="1"/>
          </p:cNvPicPr>
          <p:nvPr/>
        </p:nvPicPr>
        <p:blipFill>
          <a:blip r:embed="rId3">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710FADB-FDF2-4BB7-BBDC-58D773957E5A}"/>
              </a:ext>
            </a:extLst>
          </p:cNvPr>
          <p:cNvSpPr/>
          <p:nvPr/>
        </p:nvSpPr>
        <p:spPr>
          <a:xfrm>
            <a:off x="0" y="-31628"/>
            <a:ext cx="12192000" cy="6889628"/>
          </a:xfrm>
          <a:prstGeom prst="rect">
            <a:avLst/>
          </a:prstGeom>
          <a:gradFill flip="none" rotWithShape="1">
            <a:gsLst>
              <a:gs pos="0">
                <a:srgbClr val="30574C">
                  <a:alpha val="35000"/>
                </a:srgbClr>
              </a:gs>
              <a:gs pos="45000">
                <a:srgbClr val="50745C">
                  <a:alpha val="67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4247776-AE13-4356-863B-7E32BF1F7265}"/>
              </a:ext>
            </a:extLst>
          </p:cNvPr>
          <p:cNvSpPr/>
          <p:nvPr/>
        </p:nvSpPr>
        <p:spPr>
          <a:xfrm>
            <a:off x="322749" y="1851729"/>
            <a:ext cx="9285577" cy="2313516"/>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22CD36-BA82-4BF2-8628-E6A9E702941A}"/>
              </a:ext>
            </a:extLst>
          </p:cNvPr>
          <p:cNvSpPr txBox="1"/>
          <p:nvPr/>
        </p:nvSpPr>
        <p:spPr>
          <a:xfrm>
            <a:off x="5876157" y="344030"/>
            <a:ext cx="6422611" cy="1354217"/>
          </a:xfrm>
          <a:prstGeom prst="rect">
            <a:avLst/>
          </a:prstGeom>
          <a:noFill/>
        </p:spPr>
        <p:txBody>
          <a:bodyPr wrap="square" lIns="0" tIns="0" rIns="0" bIns="0" rtlCol="0">
            <a:spAutoFit/>
          </a:bodyPr>
          <a:lstStyle/>
          <a:p>
            <a:pPr algn="ctr"/>
            <a:r>
              <a:rPr lang="en-US" sz="4400" b="1" dirty="0">
                <a:solidFill>
                  <a:schemeClr val="bg1"/>
                </a:solidFill>
              </a:rPr>
              <a:t>ENERGY CONSERVATION</a:t>
            </a:r>
          </a:p>
          <a:p>
            <a:pPr algn="ctr"/>
            <a:r>
              <a:rPr lang="en-US" sz="4400" b="1" dirty="0">
                <a:solidFill>
                  <a:srgbClr val="E1BE63"/>
                </a:solidFill>
              </a:rPr>
              <a:t>USING SOLAR POWER</a:t>
            </a:r>
          </a:p>
        </p:txBody>
      </p:sp>
      <p:sp>
        <p:nvSpPr>
          <p:cNvPr id="19" name="TextBox 18">
            <a:extLst>
              <a:ext uri="{FF2B5EF4-FFF2-40B4-BE49-F238E27FC236}">
                <a16:creationId xmlns:a16="http://schemas.microsoft.com/office/drawing/2014/main" id="{8BBC52A4-8695-4FBD-B3F5-1DE586ED822B}"/>
              </a:ext>
            </a:extLst>
          </p:cNvPr>
          <p:cNvSpPr txBox="1"/>
          <p:nvPr/>
        </p:nvSpPr>
        <p:spPr>
          <a:xfrm>
            <a:off x="5055633" y="2011176"/>
            <a:ext cx="4185156" cy="276999"/>
          </a:xfrm>
          <a:prstGeom prst="rect">
            <a:avLst/>
          </a:prstGeom>
          <a:noFill/>
        </p:spPr>
        <p:txBody>
          <a:bodyPr wrap="square" lIns="0" tIns="0" rIns="0" bIns="0" rtlCol="0">
            <a:spAutoFit/>
          </a:bodyPr>
          <a:lstStyle/>
          <a:p>
            <a:r>
              <a:rPr lang="en-US" b="1" dirty="0">
                <a:solidFill>
                  <a:schemeClr val="tx1">
                    <a:lumMod val="75000"/>
                    <a:lumOff val="25000"/>
                  </a:schemeClr>
                </a:solidFill>
              </a:rPr>
              <a:t> WHY SOLAR ENERGY</a:t>
            </a:r>
          </a:p>
        </p:txBody>
      </p:sp>
      <p:sp>
        <p:nvSpPr>
          <p:cNvPr id="20" name="TextBox 19">
            <a:extLst>
              <a:ext uri="{FF2B5EF4-FFF2-40B4-BE49-F238E27FC236}">
                <a16:creationId xmlns:a16="http://schemas.microsoft.com/office/drawing/2014/main" id="{E9D14EBC-9DA6-4361-B81D-41A24B53E53D}"/>
              </a:ext>
            </a:extLst>
          </p:cNvPr>
          <p:cNvSpPr txBox="1"/>
          <p:nvPr/>
        </p:nvSpPr>
        <p:spPr>
          <a:xfrm>
            <a:off x="5055633" y="2426674"/>
            <a:ext cx="4185156" cy="1384995"/>
          </a:xfrm>
          <a:prstGeom prst="rect">
            <a:avLst/>
          </a:prstGeom>
          <a:noFill/>
        </p:spPr>
        <p:txBody>
          <a:bodyPr wrap="square" lIns="0" tIns="0" rIns="0" bIns="0" rtlCol="0">
            <a:spAutoFit/>
          </a:bodyPr>
          <a:lstStyle/>
          <a:p>
            <a:r>
              <a:rPr lang="en-GB" dirty="0">
                <a:latin typeface="+mj-lt"/>
                <a:cs typeface="Times New Roman" panose="02020603050405020304" pitchFamily="18" charset="0"/>
              </a:rPr>
              <a:t>Primary Source of inexpensive, accessible, abundant, non-polluting, sustainable, and safe energy resources has been widely utilized to generate electric power in recent years.</a:t>
            </a:r>
            <a:endParaRPr lang="en-US" dirty="0">
              <a:solidFill>
                <a:schemeClr val="tx1">
                  <a:lumMod val="85000"/>
                  <a:lumOff val="15000"/>
                </a:schemeClr>
              </a:solidFill>
              <a:latin typeface="+mj-lt"/>
            </a:endParaRPr>
          </a:p>
        </p:txBody>
      </p:sp>
      <p:cxnSp>
        <p:nvCxnSpPr>
          <p:cNvPr id="22" name="Straight Connector 21">
            <a:extLst>
              <a:ext uri="{FF2B5EF4-FFF2-40B4-BE49-F238E27FC236}">
                <a16:creationId xmlns:a16="http://schemas.microsoft.com/office/drawing/2014/main" id="{6EF751B3-2A77-45BF-A8E3-6F8958D78370}"/>
              </a:ext>
            </a:extLst>
          </p:cNvPr>
          <p:cNvCxnSpPr>
            <a:cxnSpLocks/>
          </p:cNvCxnSpPr>
          <p:nvPr/>
        </p:nvCxnSpPr>
        <p:spPr>
          <a:xfrm>
            <a:off x="5069720" y="2288175"/>
            <a:ext cx="2078491" cy="0"/>
          </a:xfrm>
          <a:prstGeom prst="line">
            <a:avLst/>
          </a:prstGeom>
          <a:ln w="34925">
            <a:solidFill>
              <a:srgbClr val="E1BE63"/>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20D5585-8292-4584-BA58-104102B04A42}"/>
              </a:ext>
            </a:extLst>
          </p:cNvPr>
          <p:cNvSpPr/>
          <p:nvPr/>
        </p:nvSpPr>
        <p:spPr>
          <a:xfrm>
            <a:off x="322749" y="4370123"/>
            <a:ext cx="9285577" cy="2313516"/>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40C4D19-65D0-49AF-BA77-1E8ED0B4C0EA}"/>
              </a:ext>
            </a:extLst>
          </p:cNvPr>
          <p:cNvSpPr txBox="1"/>
          <p:nvPr/>
        </p:nvSpPr>
        <p:spPr>
          <a:xfrm>
            <a:off x="5450541" y="4654899"/>
            <a:ext cx="3689554" cy="276999"/>
          </a:xfrm>
          <a:prstGeom prst="rect">
            <a:avLst/>
          </a:prstGeom>
          <a:noFill/>
        </p:spPr>
        <p:txBody>
          <a:bodyPr wrap="square" lIns="0" tIns="0" rIns="0" bIns="0" rtlCol="0">
            <a:spAutoFit/>
          </a:bodyPr>
          <a:lstStyle/>
          <a:p>
            <a:pPr algn="ctr"/>
            <a:r>
              <a:rPr lang="en-US" b="1" dirty="0">
                <a:solidFill>
                  <a:schemeClr val="tx1">
                    <a:lumMod val="75000"/>
                    <a:lumOff val="25000"/>
                  </a:schemeClr>
                </a:solidFill>
              </a:rPr>
              <a:t>EXHAUSTION OF FOSSIL FUELS</a:t>
            </a:r>
          </a:p>
        </p:txBody>
      </p:sp>
      <p:cxnSp>
        <p:nvCxnSpPr>
          <p:cNvPr id="33" name="Straight Connector 32">
            <a:extLst>
              <a:ext uri="{FF2B5EF4-FFF2-40B4-BE49-F238E27FC236}">
                <a16:creationId xmlns:a16="http://schemas.microsoft.com/office/drawing/2014/main" id="{AA3D0370-F364-4F2F-B6B9-F5240CCFC8C5}"/>
              </a:ext>
            </a:extLst>
          </p:cNvPr>
          <p:cNvCxnSpPr>
            <a:cxnSpLocks/>
          </p:cNvCxnSpPr>
          <p:nvPr/>
        </p:nvCxnSpPr>
        <p:spPr>
          <a:xfrm>
            <a:off x="5768299" y="4931898"/>
            <a:ext cx="3070901" cy="0"/>
          </a:xfrm>
          <a:prstGeom prst="line">
            <a:avLst/>
          </a:prstGeom>
          <a:ln w="34925">
            <a:solidFill>
              <a:srgbClr val="E1BE63"/>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DC1E2F0-700D-4395-9312-D008F335471A}"/>
              </a:ext>
            </a:extLst>
          </p:cNvPr>
          <p:cNvPicPr/>
          <p:nvPr/>
        </p:nvPicPr>
        <p:blipFill rotWithShape="1">
          <a:blip r:embed="rId4">
            <a:extLst>
              <a:ext uri="{28A0092B-C50C-407E-A947-70E740481C1C}">
                <a14:useLocalDpi xmlns:a14="http://schemas.microsoft.com/office/drawing/2010/main" val="0"/>
              </a:ext>
            </a:extLst>
          </a:blip>
          <a:srcRect l="7767" t="29291" r="6468" b="17205"/>
          <a:stretch/>
        </p:blipFill>
        <p:spPr bwMode="auto">
          <a:xfrm>
            <a:off x="594731" y="4814048"/>
            <a:ext cx="4855810" cy="1479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a:extLst>
              <a:ext uri="{FF2B5EF4-FFF2-40B4-BE49-F238E27FC236}">
                <a16:creationId xmlns:a16="http://schemas.microsoft.com/office/drawing/2014/main" id="{6F5396A2-A48C-4DC6-8BAA-2597013BD7B3}"/>
              </a:ext>
            </a:extLst>
          </p:cNvPr>
          <p:cNvPicPr>
            <a:picLocks noChangeAspect="1"/>
          </p:cNvPicPr>
          <p:nvPr/>
        </p:nvPicPr>
        <p:blipFill rotWithShape="1">
          <a:blip r:embed="rId5">
            <a:extLst>
              <a:ext uri="{28A0092B-C50C-407E-A947-70E740481C1C}">
                <a14:useLocalDpi xmlns:a14="http://schemas.microsoft.com/office/drawing/2010/main" val="0"/>
              </a:ext>
            </a:extLst>
          </a:blip>
          <a:srcRect l="37129" t="8270" r="20966" b="54768"/>
          <a:stretch/>
        </p:blipFill>
        <p:spPr>
          <a:xfrm>
            <a:off x="878630" y="1923661"/>
            <a:ext cx="3671557" cy="2191345"/>
          </a:xfrm>
          <a:prstGeom prst="roundRect">
            <a:avLst>
              <a:gd name="adj" fmla="val 8594"/>
            </a:avLst>
          </a:prstGeom>
          <a:solidFill>
            <a:srgbClr val="FFFFFF">
              <a:shade val="85000"/>
            </a:srgbClr>
          </a:solidFill>
          <a:ln>
            <a:noFill/>
          </a:ln>
          <a:effectLst/>
        </p:spPr>
      </p:pic>
      <p:sp>
        <p:nvSpPr>
          <p:cNvPr id="38" name="TextBox 37">
            <a:extLst>
              <a:ext uri="{FF2B5EF4-FFF2-40B4-BE49-F238E27FC236}">
                <a16:creationId xmlns:a16="http://schemas.microsoft.com/office/drawing/2014/main" id="{440140BD-97AA-4C0C-81EF-A082A7BBE28E}"/>
              </a:ext>
            </a:extLst>
          </p:cNvPr>
          <p:cNvSpPr txBox="1"/>
          <p:nvPr/>
        </p:nvSpPr>
        <p:spPr>
          <a:xfrm>
            <a:off x="5768299" y="4998277"/>
            <a:ext cx="3689553" cy="1723549"/>
          </a:xfrm>
          <a:prstGeom prst="rect">
            <a:avLst/>
          </a:prstGeom>
          <a:noFill/>
        </p:spPr>
        <p:txBody>
          <a:bodyPr wrap="square" lIns="0" tIns="0" rIns="0" bIns="0" rtlCol="0">
            <a:spAutoFit/>
          </a:bodyPr>
          <a:lstStyle/>
          <a:p>
            <a:r>
              <a:rPr lang="en-GB" sz="1600" dirty="0">
                <a:latin typeface="+mj-lt"/>
                <a:cs typeface="Times New Roman" panose="02020603050405020304" pitchFamily="18" charset="0"/>
              </a:rPr>
              <a:t>Unavoidable Depletion of Fossil Fuel Resources, Dramatic Increase in Global Energy Consumption, and the critical threat of Climate Change, the need for efficiently utilizing renewable energy resources has become more vital. </a:t>
            </a:r>
            <a:br>
              <a:rPr lang="en-GB" sz="1600" dirty="0">
                <a:latin typeface="+mj-lt"/>
                <a:cs typeface="Times New Roman" panose="02020603050405020304" pitchFamily="18" charset="0"/>
              </a:rPr>
            </a:br>
            <a:endParaRPr lang="en-US" sz="1600" dirty="0">
              <a:solidFill>
                <a:schemeClr val="tx1">
                  <a:lumMod val="85000"/>
                  <a:lumOff val="15000"/>
                </a:schemeClr>
              </a:solidFill>
              <a:latin typeface="+mj-lt"/>
            </a:endParaRPr>
          </a:p>
        </p:txBody>
      </p:sp>
      <p:sp>
        <p:nvSpPr>
          <p:cNvPr id="39" name="Rectangle: Single Corner Rounded 38">
            <a:extLst>
              <a:ext uri="{FF2B5EF4-FFF2-40B4-BE49-F238E27FC236}">
                <a16:creationId xmlns:a16="http://schemas.microsoft.com/office/drawing/2014/main" id="{EB7C04EF-AF13-418C-8C62-4A7A997BA363}"/>
              </a:ext>
            </a:extLst>
          </p:cNvPr>
          <p:cNvSpPr/>
          <p:nvPr/>
        </p:nvSpPr>
        <p:spPr>
          <a:xfrm flipH="1">
            <a:off x="9931073" y="4115006"/>
            <a:ext cx="2260919" cy="2742994"/>
          </a:xfrm>
          <a:prstGeom prst="round1Rect">
            <a:avLst>
              <a:gd name="adj" fmla="val 44704"/>
            </a:avLst>
          </a:prstGeom>
          <a:solidFill>
            <a:srgbClr val="E1BE63"/>
          </a:solidFill>
          <a:ln>
            <a:noFill/>
          </a:ln>
          <a:effectLst>
            <a:outerShdw blurRad="457200" dist="304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F19F19C-EF76-42F7-A6E0-5CCAC5ADF2EC}"/>
              </a:ext>
            </a:extLst>
          </p:cNvPr>
          <p:cNvSpPr txBox="1"/>
          <p:nvPr/>
        </p:nvSpPr>
        <p:spPr>
          <a:xfrm>
            <a:off x="9963173" y="4641965"/>
            <a:ext cx="2217219" cy="1846659"/>
          </a:xfrm>
          <a:prstGeom prst="rect">
            <a:avLst/>
          </a:prstGeom>
          <a:noFill/>
        </p:spPr>
        <p:txBody>
          <a:bodyPr wrap="square" lIns="0" tIns="0" rIns="0" bIns="0" rtlCol="0">
            <a:spAutoFit/>
          </a:bodyPr>
          <a:lstStyle/>
          <a:p>
            <a:pPr algn="ctr"/>
            <a:r>
              <a:rPr lang="en-IN" sz="2400" b="1" dirty="0">
                <a:solidFill>
                  <a:schemeClr val="bg1"/>
                </a:solidFill>
                <a:latin typeface="+mj-lt"/>
                <a:cs typeface="Times New Roman" panose="02020603050405020304" pitchFamily="18" charset="0"/>
              </a:rPr>
              <a:t>SOLAR </a:t>
            </a:r>
          </a:p>
          <a:p>
            <a:pPr algn="ctr"/>
            <a:r>
              <a:rPr lang="en-IN" sz="2400" b="1" dirty="0">
                <a:solidFill>
                  <a:schemeClr val="bg1"/>
                </a:solidFill>
                <a:latin typeface="+mj-lt"/>
                <a:cs typeface="Times New Roman" panose="02020603050405020304" pitchFamily="18" charset="0"/>
              </a:rPr>
              <a:t>ENERGY :</a:t>
            </a:r>
          </a:p>
          <a:p>
            <a:pPr marL="342900" indent="-342900" algn="ctr">
              <a:buFont typeface="Arial" panose="020B0604020202020204" pitchFamily="34" charset="0"/>
              <a:buChar char="•"/>
            </a:pPr>
            <a:r>
              <a:rPr lang="en-IN" sz="2400" b="1" dirty="0">
                <a:solidFill>
                  <a:schemeClr val="bg1"/>
                </a:solidFill>
                <a:latin typeface="+mj-lt"/>
                <a:cs typeface="Times New Roman" panose="02020603050405020304" pitchFamily="18" charset="0"/>
              </a:rPr>
              <a:t>UBIQUITY</a:t>
            </a:r>
          </a:p>
          <a:p>
            <a:pPr marL="342900" indent="-342900" algn="ctr">
              <a:buFont typeface="Arial" panose="020B0604020202020204" pitchFamily="34" charset="0"/>
              <a:buChar char="•"/>
            </a:pPr>
            <a:r>
              <a:rPr lang="en-IN" sz="2400" b="1" dirty="0">
                <a:solidFill>
                  <a:schemeClr val="bg1"/>
                </a:solidFill>
                <a:latin typeface="+mj-lt"/>
                <a:cs typeface="Times New Roman" panose="02020603050405020304" pitchFamily="18" charset="0"/>
              </a:rPr>
              <a:t>SUSTAINABLE</a:t>
            </a:r>
          </a:p>
          <a:p>
            <a:pPr marL="342900" indent="-342900" algn="ctr">
              <a:buFont typeface="Arial" panose="020B0604020202020204" pitchFamily="34" charset="0"/>
              <a:buChar char="•"/>
            </a:pPr>
            <a:r>
              <a:rPr lang="en-IN" sz="2400" b="1" dirty="0">
                <a:solidFill>
                  <a:schemeClr val="bg1"/>
                </a:solidFill>
                <a:latin typeface="+mj-lt"/>
                <a:cs typeface="Times New Roman" panose="02020603050405020304" pitchFamily="18" charset="0"/>
              </a:rPr>
              <a:t>ABUNDANCE</a:t>
            </a:r>
            <a:endParaRPr lang="en-US" sz="2400" b="1" dirty="0">
              <a:solidFill>
                <a:schemeClr val="bg1"/>
              </a:solidFill>
              <a:latin typeface="+mj-lt"/>
              <a:cs typeface="Times New Roman" panose="02020603050405020304" pitchFamily="18" charset="0"/>
            </a:endParaRPr>
          </a:p>
        </p:txBody>
      </p:sp>
      <p:pic>
        <p:nvPicPr>
          <p:cNvPr id="41" name="Picture 40">
            <a:extLst>
              <a:ext uri="{FF2B5EF4-FFF2-40B4-BE49-F238E27FC236}">
                <a16:creationId xmlns:a16="http://schemas.microsoft.com/office/drawing/2014/main" id="{FD99DAD8-FC97-4655-B8E2-FF438DEA67E3}"/>
              </a:ext>
            </a:extLst>
          </p:cNvPr>
          <p:cNvPicPr>
            <a:picLocks noChangeAspect="1"/>
          </p:cNvPicPr>
          <p:nvPr/>
        </p:nvPicPr>
        <p:blipFill rotWithShape="1">
          <a:blip r:embed="rId6">
            <a:extLst>
              <a:ext uri="{28A0092B-C50C-407E-A947-70E740481C1C}">
                <a14:useLocalDpi xmlns:a14="http://schemas.microsoft.com/office/drawing/2010/main" val="0"/>
              </a:ext>
            </a:extLst>
          </a:blip>
          <a:srcRect r="5088" b="1151"/>
          <a:stretch/>
        </p:blipFill>
        <p:spPr>
          <a:xfrm>
            <a:off x="10108493" y="2133689"/>
            <a:ext cx="1906078" cy="154587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549402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441B3B-1C2C-4BF1-82F0-8EC69CF7CFEB}"/>
              </a:ext>
            </a:extLst>
          </p:cNvPr>
          <p:cNvPicPr>
            <a:picLocks noChangeAspect="1"/>
          </p:cNvPicPr>
          <p:nvPr/>
        </p:nvPicPr>
        <p:blipFill rotWithShape="1">
          <a:blip r:embed="rId3">
            <a:extLst>
              <a:ext uri="{28A0092B-C50C-407E-A947-70E740481C1C}">
                <a14:useLocalDpi xmlns:a14="http://schemas.microsoft.com/office/drawing/2010/main" val="0"/>
              </a:ext>
            </a:extLst>
          </a:blip>
          <a:srcRect l="2657" t="37106" r="8751" b="25469"/>
          <a:stretch/>
        </p:blipFill>
        <p:spPr>
          <a:xfrm>
            <a:off x="0" y="1"/>
            <a:ext cx="12192000" cy="7004062"/>
          </a:xfrm>
          <a:prstGeom prst="rect">
            <a:avLst/>
          </a:prstGeom>
        </p:spPr>
      </p:pic>
      <p:sp>
        <p:nvSpPr>
          <p:cNvPr id="26" name="Rectangle 25">
            <a:extLst>
              <a:ext uri="{FF2B5EF4-FFF2-40B4-BE49-F238E27FC236}">
                <a16:creationId xmlns:a16="http://schemas.microsoft.com/office/drawing/2014/main" id="{EA15CF13-3A50-43C1-A944-D64BC515D737}"/>
              </a:ext>
            </a:extLst>
          </p:cNvPr>
          <p:cNvSpPr/>
          <p:nvPr/>
        </p:nvSpPr>
        <p:spPr>
          <a:xfrm>
            <a:off x="0" y="3831219"/>
            <a:ext cx="12192000" cy="3172843"/>
          </a:xfrm>
          <a:prstGeom prst="rect">
            <a:avLst/>
          </a:prstGeom>
          <a:gradFill flip="none" rotWithShape="1">
            <a:gsLst>
              <a:gs pos="100000">
                <a:srgbClr val="00B0F0"/>
              </a:gs>
              <a:gs pos="56000">
                <a:srgbClr val="50745C">
                  <a:alpha val="80000"/>
                </a:srgbClr>
              </a:gs>
              <a:gs pos="0">
                <a:schemeClr val="accent5"/>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2174154-F6F8-459C-8D65-A07475B59702}"/>
              </a:ext>
            </a:extLst>
          </p:cNvPr>
          <p:cNvSpPr txBox="1"/>
          <p:nvPr/>
        </p:nvSpPr>
        <p:spPr>
          <a:xfrm>
            <a:off x="3761772" y="4946863"/>
            <a:ext cx="8252749" cy="2215991"/>
          </a:xfrm>
          <a:prstGeom prst="rect">
            <a:avLst/>
          </a:prstGeom>
          <a:noFill/>
        </p:spPr>
        <p:txBody>
          <a:bodyPr wrap="square" lIns="0" tIns="0" rIns="0" bIns="0" rtlCol="0">
            <a:spAutoFit/>
          </a:bodyPr>
          <a:lstStyle/>
          <a:p>
            <a:pPr algn="ctr"/>
            <a:r>
              <a:rPr lang="en-US" sz="2400" b="1" dirty="0">
                <a:solidFill>
                  <a:schemeClr val="bg1"/>
                </a:solidFill>
                <a:latin typeface="+mj-lt"/>
                <a:cs typeface="Times New Roman" panose="02020603050405020304" pitchFamily="18" charset="0"/>
              </a:rPr>
              <a:t>The prototype is inspired from a sunflower plant, which is designed on an automatic tracking system, which can locate the position of the sun. The tracking system will align the solar panel so that it is positioned perpendicular to the sun for maximum energy conversion at all times with highest solar intensity. </a:t>
            </a:r>
            <a:br>
              <a:rPr lang="en-GB" sz="2400" b="1" dirty="0">
                <a:solidFill>
                  <a:schemeClr val="bg1"/>
                </a:solidFill>
                <a:latin typeface="+mj-lt"/>
                <a:cs typeface="Times New Roman" panose="02020603050405020304" pitchFamily="18" charset="0"/>
              </a:rPr>
            </a:br>
            <a:endParaRPr lang="en-US" sz="2400" b="1" dirty="0">
              <a:solidFill>
                <a:schemeClr val="bg1"/>
              </a:solidFill>
              <a:latin typeface="+mj-lt"/>
              <a:cs typeface="Times New Roman" panose="02020603050405020304" pitchFamily="18" charset="0"/>
            </a:endParaRPr>
          </a:p>
        </p:txBody>
      </p:sp>
      <p:sp>
        <p:nvSpPr>
          <p:cNvPr id="24" name="TextBox 23">
            <a:extLst>
              <a:ext uri="{FF2B5EF4-FFF2-40B4-BE49-F238E27FC236}">
                <a16:creationId xmlns:a16="http://schemas.microsoft.com/office/drawing/2014/main" id="{900C42D1-9CAB-4B5A-9358-F35F87B21F4E}"/>
              </a:ext>
            </a:extLst>
          </p:cNvPr>
          <p:cNvSpPr txBox="1"/>
          <p:nvPr/>
        </p:nvSpPr>
        <p:spPr>
          <a:xfrm>
            <a:off x="3761773" y="3961978"/>
            <a:ext cx="8067554" cy="984885"/>
          </a:xfrm>
          <a:prstGeom prst="rect">
            <a:avLst/>
          </a:prstGeom>
          <a:noFill/>
        </p:spPr>
        <p:txBody>
          <a:bodyPr wrap="square" lIns="0" tIns="0" rIns="0" bIns="0" rtlCol="0">
            <a:spAutoFit/>
          </a:bodyPr>
          <a:lstStyle/>
          <a:p>
            <a:pPr algn="ctr"/>
            <a:r>
              <a:rPr lang="en-US" sz="3200" b="1" i="1" dirty="0">
                <a:solidFill>
                  <a:schemeClr val="bg1"/>
                </a:solidFill>
              </a:rPr>
              <a:t>“ Biomimicry is innovation inspired by nature”</a:t>
            </a:r>
          </a:p>
          <a:p>
            <a:pPr algn="ctr"/>
            <a:r>
              <a:rPr lang="en-US" sz="3200" b="1" dirty="0">
                <a:solidFill>
                  <a:srgbClr val="FFC000"/>
                </a:solidFill>
              </a:rPr>
              <a:t>- Janine </a:t>
            </a:r>
            <a:r>
              <a:rPr lang="en-US" sz="3200" b="1" dirty="0" err="1">
                <a:solidFill>
                  <a:srgbClr val="FFC000"/>
                </a:solidFill>
              </a:rPr>
              <a:t>Banyus</a:t>
            </a:r>
            <a:endParaRPr lang="en-US" sz="3200" b="1" dirty="0">
              <a:solidFill>
                <a:srgbClr val="FFC000"/>
              </a:solidFill>
            </a:endParaRPr>
          </a:p>
        </p:txBody>
      </p:sp>
      <p:sp>
        <p:nvSpPr>
          <p:cNvPr id="25" name="TextBox 24">
            <a:extLst>
              <a:ext uri="{FF2B5EF4-FFF2-40B4-BE49-F238E27FC236}">
                <a16:creationId xmlns:a16="http://schemas.microsoft.com/office/drawing/2014/main" id="{36D1E16F-DEAD-4B73-BA29-23B993ABB44A}"/>
              </a:ext>
            </a:extLst>
          </p:cNvPr>
          <p:cNvSpPr txBox="1"/>
          <p:nvPr/>
        </p:nvSpPr>
        <p:spPr>
          <a:xfrm>
            <a:off x="457372" y="4651954"/>
            <a:ext cx="2941727" cy="1231106"/>
          </a:xfrm>
          <a:prstGeom prst="rect">
            <a:avLst/>
          </a:prstGeom>
          <a:noFill/>
        </p:spPr>
        <p:txBody>
          <a:bodyPr wrap="square" lIns="0" tIns="0" rIns="0" bIns="0" rtlCol="0">
            <a:spAutoFit/>
          </a:bodyPr>
          <a:lstStyle/>
          <a:p>
            <a:r>
              <a:rPr lang="en-US" sz="4000" b="1" dirty="0">
                <a:solidFill>
                  <a:schemeClr val="bg1"/>
                </a:solidFill>
              </a:rPr>
              <a:t>BIOMIMICRY </a:t>
            </a:r>
          </a:p>
          <a:p>
            <a:r>
              <a:rPr lang="en-US" sz="4000" b="1" dirty="0">
                <a:solidFill>
                  <a:srgbClr val="E1BE63"/>
                </a:solidFill>
              </a:rPr>
              <a:t>MODELLING</a:t>
            </a:r>
          </a:p>
        </p:txBody>
      </p:sp>
    </p:spTree>
    <p:extLst>
      <p:ext uri="{BB962C8B-B14F-4D97-AF65-F5344CB8AC3E}">
        <p14:creationId xmlns:p14="http://schemas.microsoft.com/office/powerpoint/2010/main" val="208098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3FE99D16-C7EB-4296-AF8A-B843BD73A3C8}"/>
              </a:ext>
            </a:extLst>
          </p:cNvPr>
          <p:cNvPicPr>
            <a:picLocks noChangeAspect="1"/>
          </p:cNvPicPr>
          <p:nvPr/>
        </p:nvPicPr>
        <p:blipFill>
          <a:blip r:embed="rId3">
            <a:extLst>
              <a:ext uri="{28A0092B-C50C-407E-A947-70E740481C1C}">
                <a14:useLocalDpi xmlns:a14="http://schemas.microsoft.com/office/drawing/2010/main" val="0"/>
              </a:ext>
            </a:extLst>
          </a:blip>
          <a:srcRect t="10625" b="10625"/>
          <a:stretch/>
        </p:blipFill>
        <p:spPr>
          <a:xfrm>
            <a:off x="0" y="-1"/>
            <a:ext cx="12191996" cy="6858001"/>
          </a:xfrm>
          <a:prstGeom prst="rect">
            <a:avLst/>
          </a:prstGeom>
        </p:spPr>
      </p:pic>
      <p:sp>
        <p:nvSpPr>
          <p:cNvPr id="5" name="Rectangle 4">
            <a:extLst>
              <a:ext uri="{FF2B5EF4-FFF2-40B4-BE49-F238E27FC236}">
                <a16:creationId xmlns:a16="http://schemas.microsoft.com/office/drawing/2014/main" id="{B20FB778-7176-4A9A-9AC5-75C11B72616D}"/>
              </a:ext>
            </a:extLst>
          </p:cNvPr>
          <p:cNvSpPr/>
          <p:nvPr/>
        </p:nvSpPr>
        <p:spPr>
          <a:xfrm>
            <a:off x="-27220" y="-16105"/>
            <a:ext cx="12219219" cy="6874105"/>
          </a:xfrm>
          <a:prstGeom prst="rect">
            <a:avLst/>
          </a:prstGeom>
          <a:gradFill flip="none" rotWithShape="1">
            <a:gsLst>
              <a:gs pos="0">
                <a:srgbClr val="30574C">
                  <a:alpha val="90000"/>
                </a:srgbClr>
              </a:gs>
              <a:gs pos="45000">
                <a:srgbClr val="50745C">
                  <a:alpha val="80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37711E1-4564-4762-BC6E-9E9D4C9C1D7B}"/>
              </a:ext>
            </a:extLst>
          </p:cNvPr>
          <p:cNvSpPr txBox="1"/>
          <p:nvPr/>
        </p:nvSpPr>
        <p:spPr>
          <a:xfrm>
            <a:off x="-27224" y="225545"/>
            <a:ext cx="12219220" cy="677108"/>
          </a:xfrm>
          <a:prstGeom prst="rect">
            <a:avLst/>
          </a:prstGeom>
          <a:noFill/>
        </p:spPr>
        <p:txBody>
          <a:bodyPr wrap="square" lIns="0" tIns="0" rIns="0" bIns="0" rtlCol="0">
            <a:spAutoFit/>
          </a:bodyPr>
          <a:lstStyle/>
          <a:p>
            <a:pPr algn="ctr"/>
            <a:r>
              <a:rPr lang="en-IN" sz="4400" b="1" dirty="0">
                <a:solidFill>
                  <a:schemeClr val="bg1"/>
                </a:solidFill>
              </a:rPr>
              <a:t>CONSTRUCTIONAL</a:t>
            </a:r>
            <a:r>
              <a:rPr lang="id-ID" sz="4400" b="1" dirty="0">
                <a:solidFill>
                  <a:schemeClr val="bg1"/>
                </a:solidFill>
              </a:rPr>
              <a:t> </a:t>
            </a:r>
            <a:r>
              <a:rPr lang="en-IN" sz="4400" b="1" dirty="0">
                <a:solidFill>
                  <a:srgbClr val="E1BE63"/>
                </a:solidFill>
              </a:rPr>
              <a:t>COMPONENTS</a:t>
            </a:r>
            <a:endParaRPr lang="en-US" sz="4400" b="1" dirty="0">
              <a:solidFill>
                <a:srgbClr val="E1BE63"/>
              </a:solidFill>
            </a:endParaRPr>
          </a:p>
        </p:txBody>
      </p:sp>
      <p:sp>
        <p:nvSpPr>
          <p:cNvPr id="14" name="Rectangle: Rounded Corners 13">
            <a:extLst>
              <a:ext uri="{FF2B5EF4-FFF2-40B4-BE49-F238E27FC236}">
                <a16:creationId xmlns:a16="http://schemas.microsoft.com/office/drawing/2014/main" id="{14D31A07-6E62-4A16-898E-0C64A469C595}"/>
              </a:ext>
            </a:extLst>
          </p:cNvPr>
          <p:cNvSpPr/>
          <p:nvPr/>
        </p:nvSpPr>
        <p:spPr>
          <a:xfrm>
            <a:off x="1057614" y="2227676"/>
            <a:ext cx="3167862" cy="4448918"/>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8D6EB9-C5B8-46FC-8F04-0B6FB221D138}"/>
              </a:ext>
            </a:extLst>
          </p:cNvPr>
          <p:cNvSpPr txBox="1"/>
          <p:nvPr/>
        </p:nvSpPr>
        <p:spPr>
          <a:xfrm>
            <a:off x="1157469" y="2371333"/>
            <a:ext cx="2974694" cy="276999"/>
          </a:xfrm>
          <a:prstGeom prst="rect">
            <a:avLst/>
          </a:prstGeom>
          <a:noFill/>
        </p:spPr>
        <p:txBody>
          <a:bodyPr wrap="square" lIns="0" tIns="0" rIns="0" bIns="0" rtlCol="0">
            <a:spAutoFit/>
          </a:bodyPr>
          <a:lstStyle/>
          <a:p>
            <a:pPr algn="ctr"/>
            <a:r>
              <a:rPr lang="en-IN" b="1" dirty="0">
                <a:solidFill>
                  <a:srgbClr val="E1BE63"/>
                </a:solidFill>
              </a:rPr>
              <a:t>ARDUINO UNO</a:t>
            </a:r>
            <a:endParaRPr lang="en-US" b="1" dirty="0">
              <a:solidFill>
                <a:srgbClr val="E1BE63"/>
              </a:solidFill>
            </a:endParaRPr>
          </a:p>
        </p:txBody>
      </p:sp>
      <p:pic>
        <p:nvPicPr>
          <p:cNvPr id="51" name="Picture 50">
            <a:extLst>
              <a:ext uri="{FF2B5EF4-FFF2-40B4-BE49-F238E27FC236}">
                <a16:creationId xmlns:a16="http://schemas.microsoft.com/office/drawing/2014/main" id="{31367AD3-0338-483D-BDF4-47D9B9083FC4}"/>
              </a:ext>
            </a:extLst>
          </p:cNvPr>
          <p:cNvPicPr>
            <a:picLocks noChangeAspect="1"/>
          </p:cNvPicPr>
          <p:nvPr/>
        </p:nvPicPr>
        <p:blipFill>
          <a:blip r:embed="rId4">
            <a:extLst>
              <a:ext uri="{28A0092B-C50C-407E-A947-70E740481C1C}">
                <a14:useLocalDpi xmlns:a14="http://schemas.microsoft.com/office/drawing/2010/main" val="0"/>
              </a:ext>
            </a:extLst>
          </a:blip>
          <a:srcRect t="13817" b="13817"/>
          <a:stretch/>
        </p:blipFill>
        <p:spPr>
          <a:xfrm>
            <a:off x="1248176" y="2712733"/>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
        <p:nvSpPr>
          <p:cNvPr id="29" name="TextBox 28">
            <a:extLst>
              <a:ext uri="{FF2B5EF4-FFF2-40B4-BE49-F238E27FC236}">
                <a16:creationId xmlns:a16="http://schemas.microsoft.com/office/drawing/2014/main" id="{5A78A60A-32DC-482B-ADFB-C879B8FEEA00}"/>
              </a:ext>
            </a:extLst>
          </p:cNvPr>
          <p:cNvSpPr txBox="1"/>
          <p:nvPr/>
        </p:nvSpPr>
        <p:spPr>
          <a:xfrm>
            <a:off x="108732" y="953378"/>
            <a:ext cx="11947308" cy="1083374"/>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mj-lt"/>
                <a:ea typeface="+mn-ea"/>
                <a:cs typeface="Times New Roman" panose="02020603050405020304" pitchFamily="18" charset="0"/>
              </a:rPr>
              <a:t>Solar power is generated by conversion of radiation into electrical energy using semi-conducting materials known as photovoltaic (PV) cells that convert the sunlight directly into direct current (DC) electricity. To point to the direction with the maximum solar intensity we used a Light  Dependent Resistor (LDR).</a:t>
            </a:r>
          </a:p>
        </p:txBody>
      </p:sp>
      <p:sp>
        <p:nvSpPr>
          <p:cNvPr id="30" name="TextBox 29">
            <a:extLst>
              <a:ext uri="{FF2B5EF4-FFF2-40B4-BE49-F238E27FC236}">
                <a16:creationId xmlns:a16="http://schemas.microsoft.com/office/drawing/2014/main" id="{FDEA6AA9-AD75-47C0-8F52-F7357A5CDEE0}"/>
              </a:ext>
            </a:extLst>
          </p:cNvPr>
          <p:cNvSpPr txBox="1"/>
          <p:nvPr/>
        </p:nvSpPr>
        <p:spPr>
          <a:xfrm>
            <a:off x="1127908" y="4439515"/>
            <a:ext cx="2974694" cy="276999"/>
          </a:xfrm>
          <a:prstGeom prst="rect">
            <a:avLst/>
          </a:prstGeom>
          <a:noFill/>
        </p:spPr>
        <p:txBody>
          <a:bodyPr wrap="square" lIns="0" tIns="0" rIns="0" bIns="0" rtlCol="0">
            <a:spAutoFit/>
          </a:bodyPr>
          <a:lstStyle/>
          <a:p>
            <a:pPr algn="ctr"/>
            <a:r>
              <a:rPr lang="en-IN" b="1" dirty="0">
                <a:solidFill>
                  <a:srgbClr val="E1BE63"/>
                </a:solidFill>
              </a:rPr>
              <a:t>BREADBOARD</a:t>
            </a:r>
            <a:endParaRPr lang="en-US" b="1" dirty="0">
              <a:solidFill>
                <a:srgbClr val="E1BE63"/>
              </a:solidFill>
            </a:endParaRPr>
          </a:p>
        </p:txBody>
      </p:sp>
      <p:pic>
        <p:nvPicPr>
          <p:cNvPr id="31" name="Picture 30">
            <a:extLst>
              <a:ext uri="{FF2B5EF4-FFF2-40B4-BE49-F238E27FC236}">
                <a16:creationId xmlns:a16="http://schemas.microsoft.com/office/drawing/2014/main" id="{A9B07DD5-D0B2-4249-BE8C-E686B0605F7B}"/>
              </a:ext>
            </a:extLst>
          </p:cNvPr>
          <p:cNvPicPr>
            <a:picLocks noChangeAspect="1"/>
          </p:cNvPicPr>
          <p:nvPr/>
        </p:nvPicPr>
        <p:blipFill>
          <a:blip r:embed="rId5">
            <a:extLst>
              <a:ext uri="{28A0092B-C50C-407E-A947-70E740481C1C}">
                <a14:useLocalDpi xmlns:a14="http://schemas.microsoft.com/office/drawing/2010/main" val="0"/>
              </a:ext>
            </a:extLst>
          </a:blip>
          <a:srcRect t="12716" b="12716"/>
          <a:stretch/>
        </p:blipFill>
        <p:spPr>
          <a:xfrm>
            <a:off x="1229453" y="4826150"/>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
        <p:nvSpPr>
          <p:cNvPr id="32" name="Rectangle: Rounded Corners 31">
            <a:extLst>
              <a:ext uri="{FF2B5EF4-FFF2-40B4-BE49-F238E27FC236}">
                <a16:creationId xmlns:a16="http://schemas.microsoft.com/office/drawing/2014/main" id="{4C9DEF61-A353-4E31-8D94-00228D2B7D9E}"/>
              </a:ext>
            </a:extLst>
          </p:cNvPr>
          <p:cNvSpPr/>
          <p:nvPr/>
        </p:nvSpPr>
        <p:spPr>
          <a:xfrm>
            <a:off x="4397315" y="2227676"/>
            <a:ext cx="3167862" cy="4448918"/>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1289533-6C6F-4468-8338-D18D70BA08AC}"/>
              </a:ext>
            </a:extLst>
          </p:cNvPr>
          <p:cNvSpPr txBox="1"/>
          <p:nvPr/>
        </p:nvSpPr>
        <p:spPr>
          <a:xfrm>
            <a:off x="4497170" y="2371333"/>
            <a:ext cx="2974694" cy="276999"/>
          </a:xfrm>
          <a:prstGeom prst="rect">
            <a:avLst/>
          </a:prstGeom>
          <a:noFill/>
        </p:spPr>
        <p:txBody>
          <a:bodyPr wrap="square" lIns="0" tIns="0" rIns="0" bIns="0" rtlCol="0">
            <a:spAutoFit/>
          </a:bodyPr>
          <a:lstStyle/>
          <a:p>
            <a:pPr algn="ctr"/>
            <a:r>
              <a:rPr lang="en-IN" b="1" dirty="0">
                <a:solidFill>
                  <a:srgbClr val="E1BE63"/>
                </a:solidFill>
              </a:rPr>
              <a:t>RESISTORS</a:t>
            </a:r>
            <a:endParaRPr lang="en-US" b="1" dirty="0">
              <a:solidFill>
                <a:srgbClr val="E1BE63"/>
              </a:solidFill>
            </a:endParaRPr>
          </a:p>
        </p:txBody>
      </p:sp>
      <p:pic>
        <p:nvPicPr>
          <p:cNvPr id="35" name="Picture 34">
            <a:extLst>
              <a:ext uri="{FF2B5EF4-FFF2-40B4-BE49-F238E27FC236}">
                <a16:creationId xmlns:a16="http://schemas.microsoft.com/office/drawing/2014/main" id="{2F6BD175-B1DC-4AB9-91B2-CE130548D50D}"/>
              </a:ext>
            </a:extLst>
          </p:cNvPr>
          <p:cNvPicPr>
            <a:picLocks noChangeAspect="1"/>
          </p:cNvPicPr>
          <p:nvPr/>
        </p:nvPicPr>
        <p:blipFill>
          <a:blip r:embed="rId6">
            <a:extLst>
              <a:ext uri="{28A0092B-C50C-407E-A947-70E740481C1C}">
                <a14:useLocalDpi xmlns:a14="http://schemas.microsoft.com/office/drawing/2010/main" val="0"/>
              </a:ext>
            </a:extLst>
          </a:blip>
          <a:srcRect t="7800" b="7800"/>
          <a:stretch/>
        </p:blipFill>
        <p:spPr>
          <a:xfrm>
            <a:off x="4587877" y="2712733"/>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
        <p:nvSpPr>
          <p:cNvPr id="36" name="TextBox 35">
            <a:extLst>
              <a:ext uri="{FF2B5EF4-FFF2-40B4-BE49-F238E27FC236}">
                <a16:creationId xmlns:a16="http://schemas.microsoft.com/office/drawing/2014/main" id="{02B815FC-8494-4A46-9C62-2976A961DC0F}"/>
              </a:ext>
            </a:extLst>
          </p:cNvPr>
          <p:cNvSpPr txBox="1"/>
          <p:nvPr/>
        </p:nvSpPr>
        <p:spPr>
          <a:xfrm>
            <a:off x="4467609" y="4439515"/>
            <a:ext cx="2974694" cy="276999"/>
          </a:xfrm>
          <a:prstGeom prst="rect">
            <a:avLst/>
          </a:prstGeom>
          <a:noFill/>
        </p:spPr>
        <p:txBody>
          <a:bodyPr wrap="square" lIns="0" tIns="0" rIns="0" bIns="0" rtlCol="0">
            <a:spAutoFit/>
          </a:bodyPr>
          <a:lstStyle/>
          <a:p>
            <a:pPr algn="ctr"/>
            <a:r>
              <a:rPr lang="en-IN" b="1" dirty="0">
                <a:solidFill>
                  <a:srgbClr val="E1BE63"/>
                </a:solidFill>
              </a:rPr>
              <a:t>SERVO MOTORS</a:t>
            </a:r>
            <a:endParaRPr lang="en-US" b="1" dirty="0">
              <a:solidFill>
                <a:srgbClr val="E1BE63"/>
              </a:solidFill>
            </a:endParaRPr>
          </a:p>
        </p:txBody>
      </p:sp>
      <p:pic>
        <p:nvPicPr>
          <p:cNvPr id="37" name="Picture 36">
            <a:extLst>
              <a:ext uri="{FF2B5EF4-FFF2-40B4-BE49-F238E27FC236}">
                <a16:creationId xmlns:a16="http://schemas.microsoft.com/office/drawing/2014/main" id="{70387E02-CEE8-4830-8DFE-CF2CDB23D9F1}"/>
              </a:ext>
            </a:extLst>
          </p:cNvPr>
          <p:cNvPicPr>
            <a:picLocks noChangeAspect="1"/>
          </p:cNvPicPr>
          <p:nvPr/>
        </p:nvPicPr>
        <p:blipFill>
          <a:blip r:embed="rId7">
            <a:extLst>
              <a:ext uri="{28A0092B-C50C-407E-A947-70E740481C1C}">
                <a14:useLocalDpi xmlns:a14="http://schemas.microsoft.com/office/drawing/2010/main" val="0"/>
              </a:ext>
            </a:extLst>
          </a:blip>
          <a:srcRect t="13702" b="13702"/>
          <a:stretch/>
        </p:blipFill>
        <p:spPr>
          <a:xfrm>
            <a:off x="4569154" y="4826150"/>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
        <p:nvSpPr>
          <p:cNvPr id="38" name="Rectangle: Rounded Corners 37">
            <a:extLst>
              <a:ext uri="{FF2B5EF4-FFF2-40B4-BE49-F238E27FC236}">
                <a16:creationId xmlns:a16="http://schemas.microsoft.com/office/drawing/2014/main" id="{3765F67C-7F2A-4FD7-BBBE-27BE2E673BD2}"/>
              </a:ext>
            </a:extLst>
          </p:cNvPr>
          <p:cNvSpPr/>
          <p:nvPr/>
        </p:nvSpPr>
        <p:spPr>
          <a:xfrm>
            <a:off x="7755739" y="2227676"/>
            <a:ext cx="3167862" cy="4448918"/>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897DAFF-7FDD-4D5D-B0F9-83408117DA3B}"/>
              </a:ext>
            </a:extLst>
          </p:cNvPr>
          <p:cNvSpPr txBox="1"/>
          <p:nvPr/>
        </p:nvSpPr>
        <p:spPr>
          <a:xfrm>
            <a:off x="7855594" y="2371333"/>
            <a:ext cx="2974694" cy="276999"/>
          </a:xfrm>
          <a:prstGeom prst="rect">
            <a:avLst/>
          </a:prstGeom>
          <a:noFill/>
        </p:spPr>
        <p:txBody>
          <a:bodyPr wrap="square" lIns="0" tIns="0" rIns="0" bIns="0" rtlCol="0">
            <a:spAutoFit/>
          </a:bodyPr>
          <a:lstStyle/>
          <a:p>
            <a:pPr algn="ctr"/>
            <a:r>
              <a:rPr lang="en-IN" b="1" dirty="0">
                <a:solidFill>
                  <a:srgbClr val="E1BE63"/>
                </a:solidFill>
              </a:rPr>
              <a:t>LDR</a:t>
            </a:r>
            <a:endParaRPr lang="en-US" b="1" dirty="0">
              <a:solidFill>
                <a:srgbClr val="E1BE63"/>
              </a:solidFill>
            </a:endParaRPr>
          </a:p>
        </p:txBody>
      </p:sp>
      <p:pic>
        <p:nvPicPr>
          <p:cNvPr id="40" name="Picture 39">
            <a:extLst>
              <a:ext uri="{FF2B5EF4-FFF2-40B4-BE49-F238E27FC236}">
                <a16:creationId xmlns:a16="http://schemas.microsoft.com/office/drawing/2014/main" id="{81410DA6-A47D-4311-8E2D-1AD5E3006742}"/>
              </a:ext>
            </a:extLst>
          </p:cNvPr>
          <p:cNvPicPr>
            <a:picLocks noChangeAspect="1"/>
          </p:cNvPicPr>
          <p:nvPr/>
        </p:nvPicPr>
        <p:blipFill>
          <a:blip r:embed="rId8">
            <a:extLst>
              <a:ext uri="{28A0092B-C50C-407E-A947-70E740481C1C}">
                <a14:useLocalDpi xmlns:a14="http://schemas.microsoft.com/office/drawing/2010/main" val="0"/>
              </a:ext>
            </a:extLst>
          </a:blip>
          <a:srcRect t="14610" b="14610"/>
          <a:stretch/>
        </p:blipFill>
        <p:spPr>
          <a:xfrm>
            <a:off x="7946301" y="2712733"/>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
        <p:nvSpPr>
          <p:cNvPr id="41" name="TextBox 40">
            <a:extLst>
              <a:ext uri="{FF2B5EF4-FFF2-40B4-BE49-F238E27FC236}">
                <a16:creationId xmlns:a16="http://schemas.microsoft.com/office/drawing/2014/main" id="{4C0A467E-E3DB-4BCB-A00C-17386493B7FA}"/>
              </a:ext>
            </a:extLst>
          </p:cNvPr>
          <p:cNvSpPr txBox="1"/>
          <p:nvPr/>
        </p:nvSpPr>
        <p:spPr>
          <a:xfrm>
            <a:off x="7826033" y="4439515"/>
            <a:ext cx="2974694" cy="276999"/>
          </a:xfrm>
          <a:prstGeom prst="rect">
            <a:avLst/>
          </a:prstGeom>
          <a:noFill/>
        </p:spPr>
        <p:txBody>
          <a:bodyPr wrap="square" lIns="0" tIns="0" rIns="0" bIns="0" rtlCol="0">
            <a:spAutoFit/>
          </a:bodyPr>
          <a:lstStyle/>
          <a:p>
            <a:pPr algn="ctr"/>
            <a:r>
              <a:rPr lang="en-IN" b="1" dirty="0">
                <a:solidFill>
                  <a:srgbClr val="E1BE63"/>
                </a:solidFill>
              </a:rPr>
              <a:t>JUMPER WIRES</a:t>
            </a:r>
            <a:endParaRPr lang="en-US" b="1" dirty="0">
              <a:solidFill>
                <a:srgbClr val="E1BE63"/>
              </a:solidFill>
            </a:endParaRPr>
          </a:p>
        </p:txBody>
      </p:sp>
      <p:pic>
        <p:nvPicPr>
          <p:cNvPr id="42" name="Picture 41">
            <a:extLst>
              <a:ext uri="{FF2B5EF4-FFF2-40B4-BE49-F238E27FC236}">
                <a16:creationId xmlns:a16="http://schemas.microsoft.com/office/drawing/2014/main" id="{994D73FF-E676-4049-AD2B-A41D7EBAF100}"/>
              </a:ext>
            </a:extLst>
          </p:cNvPr>
          <p:cNvPicPr>
            <a:picLocks noChangeAspect="1"/>
          </p:cNvPicPr>
          <p:nvPr/>
        </p:nvPicPr>
        <p:blipFill>
          <a:blip r:embed="rId9">
            <a:extLst>
              <a:ext uri="{28A0092B-C50C-407E-A947-70E740481C1C}">
                <a14:useLocalDpi xmlns:a14="http://schemas.microsoft.com/office/drawing/2010/main" val="0"/>
              </a:ext>
            </a:extLst>
          </a:blip>
          <a:srcRect t="11110" b="11110"/>
          <a:stretch/>
        </p:blipFill>
        <p:spPr>
          <a:xfrm>
            <a:off x="7927578" y="4826150"/>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Tree>
    <p:extLst>
      <p:ext uri="{BB962C8B-B14F-4D97-AF65-F5344CB8AC3E}">
        <p14:creationId xmlns:p14="http://schemas.microsoft.com/office/powerpoint/2010/main" val="9099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029372-2B88-449F-AD37-1C7B25B80EE3}"/>
              </a:ext>
            </a:extLst>
          </p:cNvPr>
          <p:cNvPicPr>
            <a:picLocks noChangeAspect="1"/>
          </p:cNvPicPr>
          <p:nvPr/>
        </p:nvPicPr>
        <p:blipFill rotWithShape="1">
          <a:blip r:embed="rId3">
            <a:extLst>
              <a:ext uri="{28A0092B-C50C-407E-A947-70E740481C1C}">
                <a14:useLocalDpi xmlns:a14="http://schemas.microsoft.com/office/drawing/2010/main" val="0"/>
              </a:ext>
            </a:extLst>
          </a:blip>
          <a:srcRect l="29549" t="26683" r="2241" b="42979"/>
          <a:stretch/>
        </p:blipFill>
        <p:spPr>
          <a:xfrm>
            <a:off x="0" y="0"/>
            <a:ext cx="12192000" cy="6858000"/>
          </a:xfrm>
          <a:prstGeom prst="rect">
            <a:avLst/>
          </a:prstGeom>
        </p:spPr>
      </p:pic>
      <p:sp>
        <p:nvSpPr>
          <p:cNvPr id="63" name="Rectangle 62">
            <a:extLst>
              <a:ext uri="{FF2B5EF4-FFF2-40B4-BE49-F238E27FC236}">
                <a16:creationId xmlns:a16="http://schemas.microsoft.com/office/drawing/2014/main" id="{74AB30FB-37D5-4529-9A4D-7620D9954900}"/>
              </a:ext>
            </a:extLst>
          </p:cNvPr>
          <p:cNvSpPr/>
          <p:nvPr/>
        </p:nvSpPr>
        <p:spPr>
          <a:xfrm>
            <a:off x="0" y="0"/>
            <a:ext cx="12192000" cy="6858000"/>
          </a:xfrm>
          <a:prstGeom prst="rect">
            <a:avLst/>
          </a:prstGeom>
          <a:gradFill flip="none" rotWithShape="1">
            <a:gsLst>
              <a:gs pos="0">
                <a:srgbClr val="30574C">
                  <a:alpha val="90000"/>
                </a:srgbClr>
              </a:gs>
              <a:gs pos="45000">
                <a:srgbClr val="50745C">
                  <a:alpha val="80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7F68852-54BC-4A61-8EB4-C6F63E3D2C1D}"/>
              </a:ext>
            </a:extLst>
          </p:cNvPr>
          <p:cNvSpPr txBox="1"/>
          <p:nvPr/>
        </p:nvSpPr>
        <p:spPr>
          <a:xfrm>
            <a:off x="6014095" y="371936"/>
            <a:ext cx="6020785" cy="1354217"/>
          </a:xfrm>
          <a:prstGeom prst="rect">
            <a:avLst/>
          </a:prstGeom>
          <a:noFill/>
        </p:spPr>
        <p:txBody>
          <a:bodyPr wrap="square" lIns="0" tIns="0" rIns="0" bIns="0" rtlCol="0">
            <a:spAutoFit/>
          </a:bodyPr>
          <a:lstStyle/>
          <a:p>
            <a:pPr algn="ctr"/>
            <a:r>
              <a:rPr lang="en-IN" sz="4400" b="1" dirty="0">
                <a:solidFill>
                  <a:srgbClr val="E1BE63"/>
                </a:solidFill>
              </a:rPr>
              <a:t>WORKING PRINCIPLE </a:t>
            </a:r>
            <a:r>
              <a:rPr lang="en-IN" sz="4400" b="1" dirty="0">
                <a:solidFill>
                  <a:schemeClr val="bg1"/>
                </a:solidFill>
              </a:rPr>
              <a:t>INVOLVED</a:t>
            </a:r>
            <a:endParaRPr lang="en-US" sz="4400" b="1" dirty="0">
              <a:solidFill>
                <a:srgbClr val="E1BE63"/>
              </a:solidFill>
            </a:endParaRPr>
          </a:p>
        </p:txBody>
      </p:sp>
      <p:pic>
        <p:nvPicPr>
          <p:cNvPr id="5" name="Picture 4">
            <a:extLst>
              <a:ext uri="{FF2B5EF4-FFF2-40B4-BE49-F238E27FC236}">
                <a16:creationId xmlns:a16="http://schemas.microsoft.com/office/drawing/2014/main" id="{1BC513A1-4FA2-463A-90F1-7B50BA488D67}"/>
              </a:ext>
            </a:extLst>
          </p:cNvPr>
          <p:cNvPicPr>
            <a:picLocks noChangeAspect="1"/>
          </p:cNvPicPr>
          <p:nvPr/>
        </p:nvPicPr>
        <p:blipFill rotWithShape="1">
          <a:blip r:embed="rId4">
            <a:extLst>
              <a:ext uri="{28A0092B-C50C-407E-A947-70E740481C1C}">
                <a14:useLocalDpi xmlns:a14="http://schemas.microsoft.com/office/drawing/2010/main" val="0"/>
              </a:ext>
            </a:extLst>
          </a:blip>
          <a:srcRect l="1424" t="17497" r="45316" b="32312"/>
          <a:stretch/>
        </p:blipFill>
        <p:spPr>
          <a:xfrm>
            <a:off x="792532" y="371936"/>
            <a:ext cx="4613030" cy="2444124"/>
          </a:xfrm>
          <a:prstGeom prst="roundRect">
            <a:avLst>
              <a:gd name="adj" fmla="val 8594"/>
            </a:avLst>
          </a:prstGeom>
          <a:solidFill>
            <a:srgbClr val="FFFFFF">
              <a:shade val="85000"/>
            </a:srgbClr>
          </a:solidFill>
          <a:ln>
            <a:noFill/>
          </a:ln>
          <a:effectLst/>
        </p:spPr>
      </p:pic>
      <p:pic>
        <p:nvPicPr>
          <p:cNvPr id="9" name="Picture 8">
            <a:extLst>
              <a:ext uri="{FF2B5EF4-FFF2-40B4-BE49-F238E27FC236}">
                <a16:creationId xmlns:a16="http://schemas.microsoft.com/office/drawing/2014/main" id="{441C08A1-4A9B-461B-BAB7-EF278A8095C0}"/>
              </a:ext>
            </a:extLst>
          </p:cNvPr>
          <p:cNvPicPr>
            <a:picLocks noChangeAspect="1"/>
          </p:cNvPicPr>
          <p:nvPr/>
        </p:nvPicPr>
        <p:blipFill rotWithShape="1">
          <a:blip r:embed="rId5">
            <a:extLst>
              <a:ext uri="{28A0092B-C50C-407E-A947-70E740481C1C}">
                <a14:useLocalDpi xmlns:a14="http://schemas.microsoft.com/office/drawing/2010/main" val="0"/>
              </a:ext>
            </a:extLst>
          </a:blip>
          <a:srcRect l="10443" t="25157" r="41589" b="13570"/>
          <a:stretch/>
        </p:blipFill>
        <p:spPr>
          <a:xfrm>
            <a:off x="7161896" y="1802109"/>
            <a:ext cx="4307226" cy="3093362"/>
          </a:xfrm>
          <a:prstGeom prst="roundRect">
            <a:avLst>
              <a:gd name="adj" fmla="val 8594"/>
            </a:avLst>
          </a:prstGeom>
          <a:solidFill>
            <a:srgbClr val="FFFFFF">
              <a:shade val="85000"/>
            </a:srgbClr>
          </a:solidFill>
          <a:ln>
            <a:noFill/>
          </a:ln>
          <a:effectLst/>
        </p:spPr>
      </p:pic>
      <p:pic>
        <p:nvPicPr>
          <p:cNvPr id="14" name="Picture 13">
            <a:extLst>
              <a:ext uri="{FF2B5EF4-FFF2-40B4-BE49-F238E27FC236}">
                <a16:creationId xmlns:a16="http://schemas.microsoft.com/office/drawing/2014/main" id="{2DF0D1A0-5FE0-4F51-80D0-9A083F5ACD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758" y="3790082"/>
            <a:ext cx="5078123" cy="2285719"/>
          </a:xfrm>
          <a:prstGeom prst="roundRect">
            <a:avLst>
              <a:gd name="adj" fmla="val 8594"/>
            </a:avLst>
          </a:prstGeom>
          <a:solidFill>
            <a:srgbClr val="FFFFFF">
              <a:shade val="85000"/>
            </a:srgbClr>
          </a:solidFill>
          <a:ln>
            <a:noFill/>
          </a:ln>
          <a:effectLst/>
        </p:spPr>
      </p:pic>
      <p:sp>
        <p:nvSpPr>
          <p:cNvPr id="90" name="TextBox 89">
            <a:extLst>
              <a:ext uri="{FF2B5EF4-FFF2-40B4-BE49-F238E27FC236}">
                <a16:creationId xmlns:a16="http://schemas.microsoft.com/office/drawing/2014/main" id="{00FC17D4-354A-432E-A8B1-AD1404A2C2B3}"/>
              </a:ext>
            </a:extLst>
          </p:cNvPr>
          <p:cNvSpPr txBox="1"/>
          <p:nvPr/>
        </p:nvSpPr>
        <p:spPr>
          <a:xfrm>
            <a:off x="69688" y="2912947"/>
            <a:ext cx="6598020" cy="830997"/>
          </a:xfrm>
          <a:prstGeom prst="rect">
            <a:avLst/>
          </a:prstGeom>
          <a:noFill/>
        </p:spPr>
        <p:txBody>
          <a:bodyPr wrap="square" lIns="0" tIns="0" rIns="0" bIns="0" rtlCol="0">
            <a:spAutoFit/>
          </a:bodyPr>
          <a:lstStyle/>
          <a:p>
            <a:pPr algn="ctr"/>
            <a:r>
              <a:rPr lang="en-US" b="1" i="0" dirty="0">
                <a:solidFill>
                  <a:schemeClr val="bg1"/>
                </a:solidFill>
                <a:effectLst/>
                <a:latin typeface="+mj-lt"/>
              </a:rPr>
              <a:t>To get maximum solar energy production from our working model, we must track the sun since the sun’s position in the sky changes with the seasons and the time of the day. </a:t>
            </a:r>
            <a:endParaRPr lang="en-US" b="1" dirty="0">
              <a:solidFill>
                <a:schemeClr val="bg1"/>
              </a:solidFill>
              <a:latin typeface="+mj-lt"/>
              <a:cs typeface="Times New Roman" panose="02020603050405020304" pitchFamily="18" charset="0"/>
            </a:endParaRPr>
          </a:p>
        </p:txBody>
      </p:sp>
      <p:sp>
        <p:nvSpPr>
          <p:cNvPr id="97" name="TextBox 96">
            <a:extLst>
              <a:ext uri="{FF2B5EF4-FFF2-40B4-BE49-F238E27FC236}">
                <a16:creationId xmlns:a16="http://schemas.microsoft.com/office/drawing/2014/main" id="{982C7F16-E649-4D97-9004-C59E4804DAFA}"/>
              </a:ext>
            </a:extLst>
          </p:cNvPr>
          <p:cNvSpPr txBox="1"/>
          <p:nvPr/>
        </p:nvSpPr>
        <p:spPr>
          <a:xfrm>
            <a:off x="241769" y="6073197"/>
            <a:ext cx="6197249" cy="738664"/>
          </a:xfrm>
          <a:prstGeom prst="rect">
            <a:avLst/>
          </a:prstGeom>
          <a:noFill/>
        </p:spPr>
        <p:txBody>
          <a:bodyPr wrap="square" lIns="0" tIns="0" rIns="0" bIns="0" rtlCol="0">
            <a:spAutoFit/>
          </a:bodyPr>
          <a:lstStyle/>
          <a:p>
            <a:pPr algn="ctr"/>
            <a:r>
              <a:rPr lang="en-US" sz="2400" b="1" dirty="0">
                <a:solidFill>
                  <a:schemeClr val="bg1"/>
                </a:solidFill>
                <a:latin typeface="+mj-lt"/>
                <a:cs typeface="Times New Roman" panose="02020603050405020304" pitchFamily="18" charset="0"/>
              </a:rPr>
              <a:t>Circuit Diagram of the Microcontroller with the Components</a:t>
            </a:r>
          </a:p>
        </p:txBody>
      </p:sp>
      <p:sp>
        <p:nvSpPr>
          <p:cNvPr id="103" name="TextBox 102">
            <a:extLst>
              <a:ext uri="{FF2B5EF4-FFF2-40B4-BE49-F238E27FC236}">
                <a16:creationId xmlns:a16="http://schemas.microsoft.com/office/drawing/2014/main" id="{7BF47270-89F8-4564-807C-D1EA22C76F77}"/>
              </a:ext>
            </a:extLst>
          </p:cNvPr>
          <p:cNvSpPr txBox="1"/>
          <p:nvPr/>
        </p:nvSpPr>
        <p:spPr>
          <a:xfrm>
            <a:off x="6467111" y="4991809"/>
            <a:ext cx="5453424" cy="1790234"/>
          </a:xfrm>
          <a:prstGeom prst="rect">
            <a:avLst/>
          </a:prstGeom>
          <a:noFill/>
        </p:spPr>
        <p:txBody>
          <a:bodyPr wrap="square" lIns="0" tIns="0" rIns="0" bIns="0" rtlCol="0">
            <a:spAutoFit/>
          </a:bodyPr>
          <a:lstStyle/>
          <a:p>
            <a:pPr algn="ctr"/>
            <a:r>
              <a:rPr lang="en-US" b="1" i="0" dirty="0">
                <a:solidFill>
                  <a:schemeClr val="bg1"/>
                </a:solidFill>
                <a:effectLst/>
                <a:latin typeface="+mj-lt"/>
              </a:rPr>
              <a:t>In this graph, we can observe with the increase in light intensity, resistance decreases . </a:t>
            </a:r>
          </a:p>
          <a:p>
            <a:pPr algn="ctr">
              <a:spcAft>
                <a:spcPts val="1000"/>
              </a:spcAft>
            </a:pPr>
            <a:r>
              <a:rPr lang="en-US" b="1" i="0" dirty="0">
                <a:solidFill>
                  <a:schemeClr val="bg1"/>
                </a:solidFill>
                <a:effectLst/>
                <a:latin typeface="+mj-lt"/>
              </a:rPr>
              <a:t>When light intensity is at max, the resistance decreases significantly but when there is low light intensity, the resistance is in M-ohms.</a:t>
            </a:r>
          </a:p>
          <a:p>
            <a:pPr algn="ctr">
              <a:spcAft>
                <a:spcPts val="1000"/>
              </a:spcAft>
            </a:pPr>
            <a:r>
              <a:rPr lang="en-US" b="1" i="0" dirty="0">
                <a:solidFill>
                  <a:schemeClr val="bg1"/>
                </a:solidFill>
                <a:effectLst/>
                <a:latin typeface="+mj-lt"/>
              </a:rPr>
              <a:t> </a:t>
            </a:r>
          </a:p>
        </p:txBody>
      </p:sp>
    </p:spTree>
    <p:extLst>
      <p:ext uri="{BB962C8B-B14F-4D97-AF65-F5344CB8AC3E}">
        <p14:creationId xmlns:p14="http://schemas.microsoft.com/office/powerpoint/2010/main" val="1137463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F9B86230-4455-48E9-8BC3-8E85474D2623}"/>
              </a:ext>
            </a:extLst>
          </p:cNvPr>
          <p:cNvPicPr>
            <a:picLocks noChangeAspect="1"/>
          </p:cNvPicPr>
          <p:nvPr/>
        </p:nvPicPr>
        <p:blipFill>
          <a:blip r:embed="rId4">
            <a:extLst>
              <a:ext uri="{28A0092B-C50C-407E-A947-70E740481C1C}">
                <a14:useLocalDpi xmlns:a14="http://schemas.microsoft.com/office/drawing/2010/main" val="0"/>
              </a:ext>
            </a:extLst>
          </a:blip>
          <a:srcRect t="19" b="19"/>
          <a:stretch/>
        </p:blipFill>
        <p:spPr>
          <a:xfrm>
            <a:off x="-1" y="0"/>
            <a:ext cx="12192001" cy="6858000"/>
          </a:xfrm>
          <a:prstGeom prst="rect">
            <a:avLst/>
          </a:prstGeom>
        </p:spPr>
      </p:pic>
      <p:sp>
        <p:nvSpPr>
          <p:cNvPr id="49" name="Rectangle 48">
            <a:extLst>
              <a:ext uri="{FF2B5EF4-FFF2-40B4-BE49-F238E27FC236}">
                <a16:creationId xmlns:a16="http://schemas.microsoft.com/office/drawing/2014/main" id="{CEC761B2-06FA-4B87-B999-2869C3AC765C}"/>
              </a:ext>
            </a:extLst>
          </p:cNvPr>
          <p:cNvSpPr/>
          <p:nvPr/>
        </p:nvSpPr>
        <p:spPr>
          <a:xfrm>
            <a:off x="0" y="-121442"/>
            <a:ext cx="12192000" cy="6979441"/>
          </a:xfrm>
          <a:prstGeom prst="rect">
            <a:avLst/>
          </a:prstGeom>
          <a:gradFill flip="none" rotWithShape="1">
            <a:gsLst>
              <a:gs pos="0">
                <a:srgbClr val="30574C">
                  <a:alpha val="90000"/>
                </a:srgbClr>
              </a:gs>
              <a:gs pos="45000">
                <a:srgbClr val="50745C">
                  <a:alpha val="80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1F4B1B-80FB-4226-BBEB-6A8E9DDF9F89}"/>
              </a:ext>
            </a:extLst>
          </p:cNvPr>
          <p:cNvSpPr txBox="1"/>
          <p:nvPr/>
        </p:nvSpPr>
        <p:spPr>
          <a:xfrm>
            <a:off x="846135" y="63944"/>
            <a:ext cx="9756276" cy="677108"/>
          </a:xfrm>
          <a:prstGeom prst="rect">
            <a:avLst/>
          </a:prstGeom>
          <a:noFill/>
        </p:spPr>
        <p:txBody>
          <a:bodyPr wrap="square" lIns="0" tIns="0" rIns="0" bIns="0" rtlCol="0">
            <a:spAutoFit/>
          </a:bodyPr>
          <a:lstStyle/>
          <a:p>
            <a:pPr algn="ctr"/>
            <a:r>
              <a:rPr lang="en-US" sz="4400" b="1" dirty="0">
                <a:solidFill>
                  <a:schemeClr val="bg1"/>
                </a:solidFill>
              </a:rPr>
              <a:t>PROJECT </a:t>
            </a:r>
            <a:r>
              <a:rPr lang="en-US" sz="4400" b="1" dirty="0">
                <a:solidFill>
                  <a:srgbClr val="E1BE63"/>
                </a:solidFill>
              </a:rPr>
              <a:t>VIDEO</a:t>
            </a:r>
          </a:p>
        </p:txBody>
      </p:sp>
      <p:cxnSp>
        <p:nvCxnSpPr>
          <p:cNvPr id="8" name="Straight Connector 7">
            <a:extLst>
              <a:ext uri="{FF2B5EF4-FFF2-40B4-BE49-F238E27FC236}">
                <a16:creationId xmlns:a16="http://schemas.microsoft.com/office/drawing/2014/main" id="{D616EC8C-F11F-41B5-BB5B-26CFC886E301}"/>
              </a:ext>
            </a:extLst>
          </p:cNvPr>
          <p:cNvCxnSpPr>
            <a:cxnSpLocks/>
          </p:cNvCxnSpPr>
          <p:nvPr/>
        </p:nvCxnSpPr>
        <p:spPr>
          <a:xfrm>
            <a:off x="3935572" y="740332"/>
            <a:ext cx="3611122" cy="0"/>
          </a:xfrm>
          <a:prstGeom prst="line">
            <a:avLst/>
          </a:prstGeom>
          <a:ln w="34925">
            <a:solidFill>
              <a:srgbClr val="E1BE63"/>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97AC61F6-413D-4FAB-8EAB-EFE62F4AEE9B}"/>
              </a:ext>
            </a:extLst>
          </p:cNvPr>
          <p:cNvGrpSpPr/>
          <p:nvPr/>
        </p:nvGrpSpPr>
        <p:grpSpPr>
          <a:xfrm>
            <a:off x="11358625" y="402498"/>
            <a:ext cx="374975" cy="232229"/>
            <a:chOff x="9347200" y="-841829"/>
            <a:chExt cx="638629" cy="395515"/>
          </a:xfrm>
        </p:grpSpPr>
        <p:cxnSp>
          <p:nvCxnSpPr>
            <p:cNvPr id="78" name="Straight Connector 77">
              <a:extLst>
                <a:ext uri="{FF2B5EF4-FFF2-40B4-BE49-F238E27FC236}">
                  <a16:creationId xmlns:a16="http://schemas.microsoft.com/office/drawing/2014/main" id="{592E4EC1-381C-4AA4-A2A1-C38E33FF0ECA}"/>
                </a:ext>
              </a:extLst>
            </p:cNvPr>
            <p:cNvCxnSpPr/>
            <p:nvPr/>
          </p:nvCxnSpPr>
          <p:spPr>
            <a:xfrm>
              <a:off x="9347200" y="-841829"/>
              <a:ext cx="638629"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4AA63AB-D83B-4D24-9835-F494891829B3}"/>
                </a:ext>
              </a:extLst>
            </p:cNvPr>
            <p:cNvCxnSpPr/>
            <p:nvPr/>
          </p:nvCxnSpPr>
          <p:spPr>
            <a:xfrm>
              <a:off x="9347200" y="-635000"/>
              <a:ext cx="638629"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508F7C4-1797-4FBB-998A-A2A861D18C61}"/>
                </a:ext>
              </a:extLst>
            </p:cNvPr>
            <p:cNvCxnSpPr>
              <a:cxnSpLocks/>
            </p:cNvCxnSpPr>
            <p:nvPr/>
          </p:nvCxnSpPr>
          <p:spPr>
            <a:xfrm>
              <a:off x="9666514" y="-446314"/>
              <a:ext cx="31931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 name="VID-20201120-WA0017">
            <a:hlinkClick r:id="" action="ppaction://media"/>
            <a:extLst>
              <a:ext uri="{FF2B5EF4-FFF2-40B4-BE49-F238E27FC236}">
                <a16:creationId xmlns:a16="http://schemas.microsoft.com/office/drawing/2014/main" id="{EA7A7125-0646-49E3-A3D4-DD646D1B68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5189" y="804996"/>
            <a:ext cx="10670676" cy="5870261"/>
          </a:xfrm>
          <a:prstGeom prst="rect">
            <a:avLst/>
          </a:prstGeom>
        </p:spPr>
      </p:pic>
    </p:spTree>
    <p:extLst>
      <p:ext uri="{BB962C8B-B14F-4D97-AF65-F5344CB8AC3E}">
        <p14:creationId xmlns:p14="http://schemas.microsoft.com/office/powerpoint/2010/main" val="239155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539E65F-EDFB-4CE2-8B40-86E9E2066921}"/>
              </a:ext>
            </a:extLst>
          </p:cNvPr>
          <p:cNvPicPr>
            <a:picLocks noChangeAspect="1"/>
          </p:cNvPicPr>
          <p:nvPr/>
        </p:nvPicPr>
        <p:blipFill>
          <a:blip r:embed="rId2">
            <a:extLst>
              <a:ext uri="{28A0092B-C50C-407E-A947-70E740481C1C}">
                <a14:useLocalDpi xmlns:a14="http://schemas.microsoft.com/office/drawing/2010/main" val="0"/>
              </a:ext>
            </a:extLst>
          </a:blip>
          <a:srcRect t="19" b="19"/>
          <a:stretch/>
        </p:blipFill>
        <p:spPr>
          <a:xfrm>
            <a:off x="0" y="-1"/>
            <a:ext cx="12191996" cy="6858001"/>
          </a:xfrm>
          <a:prstGeom prst="rect">
            <a:avLst/>
          </a:prstGeom>
        </p:spPr>
      </p:pic>
      <p:sp>
        <p:nvSpPr>
          <p:cNvPr id="4" name="Rectangle 3">
            <a:extLst>
              <a:ext uri="{FF2B5EF4-FFF2-40B4-BE49-F238E27FC236}">
                <a16:creationId xmlns:a16="http://schemas.microsoft.com/office/drawing/2014/main" id="{D165DCA5-8664-43DB-A28A-DF488862131D}"/>
              </a:ext>
            </a:extLst>
          </p:cNvPr>
          <p:cNvSpPr/>
          <p:nvPr/>
        </p:nvSpPr>
        <p:spPr>
          <a:xfrm>
            <a:off x="0" y="0"/>
            <a:ext cx="12192000" cy="6858001"/>
          </a:xfrm>
          <a:prstGeom prst="rect">
            <a:avLst/>
          </a:prstGeom>
          <a:gradFill flip="none" rotWithShape="1">
            <a:gsLst>
              <a:gs pos="0">
                <a:srgbClr val="30574C">
                  <a:alpha val="90000"/>
                </a:srgbClr>
              </a:gs>
              <a:gs pos="45000">
                <a:srgbClr val="50745C">
                  <a:alpha val="80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j-lt"/>
            </a:endParaRPr>
          </a:p>
        </p:txBody>
      </p:sp>
      <p:grpSp>
        <p:nvGrpSpPr>
          <p:cNvPr id="7" name="Group 6">
            <a:extLst>
              <a:ext uri="{FF2B5EF4-FFF2-40B4-BE49-F238E27FC236}">
                <a16:creationId xmlns:a16="http://schemas.microsoft.com/office/drawing/2014/main" id="{0209DA1B-A3F4-4C73-BF88-D26D98190A65}"/>
              </a:ext>
            </a:extLst>
          </p:cNvPr>
          <p:cNvGrpSpPr/>
          <p:nvPr/>
        </p:nvGrpSpPr>
        <p:grpSpPr>
          <a:xfrm>
            <a:off x="11358625" y="402498"/>
            <a:ext cx="374975" cy="232229"/>
            <a:chOff x="9347200" y="-841829"/>
            <a:chExt cx="638629" cy="395515"/>
          </a:xfrm>
        </p:grpSpPr>
        <p:cxnSp>
          <p:nvCxnSpPr>
            <p:cNvPr id="8" name="Straight Connector 7">
              <a:extLst>
                <a:ext uri="{FF2B5EF4-FFF2-40B4-BE49-F238E27FC236}">
                  <a16:creationId xmlns:a16="http://schemas.microsoft.com/office/drawing/2014/main" id="{DD96093E-A8E7-4139-A898-012944BAB667}"/>
                </a:ext>
              </a:extLst>
            </p:cNvPr>
            <p:cNvCxnSpPr/>
            <p:nvPr/>
          </p:nvCxnSpPr>
          <p:spPr>
            <a:xfrm>
              <a:off x="9347200" y="-841829"/>
              <a:ext cx="638629"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078EB0-05EB-49DF-AF89-72BD6D6A1204}"/>
                </a:ext>
              </a:extLst>
            </p:cNvPr>
            <p:cNvCxnSpPr/>
            <p:nvPr/>
          </p:nvCxnSpPr>
          <p:spPr>
            <a:xfrm>
              <a:off x="9347200" y="-635000"/>
              <a:ext cx="638629"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69FA4A5-8E08-41C5-A7AB-9342A0DE0666}"/>
                </a:ext>
              </a:extLst>
            </p:cNvPr>
            <p:cNvCxnSpPr>
              <a:cxnSpLocks/>
            </p:cNvCxnSpPr>
            <p:nvPr/>
          </p:nvCxnSpPr>
          <p:spPr>
            <a:xfrm>
              <a:off x="9666514" y="-446314"/>
              <a:ext cx="31931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C24BB00D-79DE-45F0-8475-51730DBBE4A7}"/>
              </a:ext>
            </a:extLst>
          </p:cNvPr>
          <p:cNvSpPr txBox="1"/>
          <p:nvPr/>
        </p:nvSpPr>
        <p:spPr>
          <a:xfrm>
            <a:off x="1" y="281269"/>
            <a:ext cx="12191999" cy="830997"/>
          </a:xfrm>
          <a:prstGeom prst="rect">
            <a:avLst/>
          </a:prstGeom>
          <a:noFill/>
        </p:spPr>
        <p:txBody>
          <a:bodyPr wrap="square" lIns="0" tIns="0" rIns="0" bIns="0" rtlCol="0">
            <a:spAutoFit/>
          </a:bodyPr>
          <a:lstStyle/>
          <a:p>
            <a:pPr algn="ctr"/>
            <a:r>
              <a:rPr lang="en-US" sz="5400" b="1" dirty="0">
                <a:solidFill>
                  <a:srgbClr val="E1BE63"/>
                </a:solidFill>
                <a:latin typeface="+mj-lt"/>
              </a:rPr>
              <a:t>FUTURE</a:t>
            </a:r>
            <a:r>
              <a:rPr lang="en-US" sz="5400" b="1" dirty="0">
                <a:solidFill>
                  <a:schemeClr val="bg1"/>
                </a:solidFill>
                <a:latin typeface="+mj-lt"/>
              </a:rPr>
              <a:t> PROSPECTIVES</a:t>
            </a:r>
            <a:endParaRPr lang="en-US" sz="5400" b="1" dirty="0">
              <a:solidFill>
                <a:srgbClr val="E1BE63"/>
              </a:solidFill>
              <a:latin typeface="+mj-lt"/>
            </a:endParaRPr>
          </a:p>
        </p:txBody>
      </p:sp>
      <p:graphicFrame>
        <p:nvGraphicFramePr>
          <p:cNvPr id="84" name="Table 83">
            <a:extLst>
              <a:ext uri="{FF2B5EF4-FFF2-40B4-BE49-F238E27FC236}">
                <a16:creationId xmlns:a16="http://schemas.microsoft.com/office/drawing/2014/main" id="{543133B2-B2C9-4385-AECE-94F311A4A4A9}"/>
              </a:ext>
            </a:extLst>
          </p:cNvPr>
          <p:cNvGraphicFramePr>
            <a:graphicFrameLocks noGrp="1"/>
          </p:cNvGraphicFramePr>
          <p:nvPr>
            <p:extLst>
              <p:ext uri="{D42A27DB-BD31-4B8C-83A1-F6EECF244321}">
                <p14:modId xmlns:p14="http://schemas.microsoft.com/office/powerpoint/2010/main" val="3347314785"/>
              </p:ext>
            </p:extLst>
          </p:nvPr>
        </p:nvGraphicFramePr>
        <p:xfrm>
          <a:off x="703975" y="1395714"/>
          <a:ext cx="2215258" cy="3931920"/>
        </p:xfrm>
        <a:graphic>
          <a:graphicData uri="http://schemas.openxmlformats.org/drawingml/2006/table">
            <a:tbl>
              <a:tblPr firstRow="1" bandRow="1">
                <a:tableStyleId>{5940675A-B579-460E-94D1-54222C63F5DA}</a:tableStyleId>
              </a:tblPr>
              <a:tblGrid>
                <a:gridCol w="2215258">
                  <a:extLst>
                    <a:ext uri="{9D8B030D-6E8A-4147-A177-3AD203B41FA5}">
                      <a16:colId xmlns:a16="http://schemas.microsoft.com/office/drawing/2014/main" val="20000"/>
                    </a:ext>
                  </a:extLst>
                </a:gridCol>
              </a:tblGrid>
              <a:tr h="3809606">
                <a:tc>
                  <a:txBody>
                    <a:bodyPr/>
                    <a:lstStyle/>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j-lt"/>
                          <a:cs typeface="Times New Roman" panose="02020603050405020304" pitchFamily="18" charset="0"/>
                        </a:rPr>
                        <a:t>The prototype can be well implemented in a country like India situated in the tropical region and thereby receiving most of the sunlight. </a:t>
                      </a:r>
                    </a:p>
                    <a:p>
                      <a:endParaRPr lang="en-US" b="1" dirty="0">
                        <a:solidFill>
                          <a:schemeClr val="bg1"/>
                        </a:solidFill>
                        <a:latin typeface="+mj-lt"/>
                      </a:endParaRPr>
                    </a:p>
                  </a:txBody>
                  <a:tcPr/>
                </a:tc>
                <a:extLst>
                  <a:ext uri="{0D108BD9-81ED-4DB2-BD59-A6C34878D82A}">
                    <a16:rowId xmlns:a16="http://schemas.microsoft.com/office/drawing/2014/main" val="10000"/>
                  </a:ext>
                </a:extLst>
              </a:tr>
            </a:tbl>
          </a:graphicData>
        </a:graphic>
      </p:graphicFrame>
      <p:graphicFrame>
        <p:nvGraphicFramePr>
          <p:cNvPr id="85" name="Table 84">
            <a:extLst>
              <a:ext uri="{FF2B5EF4-FFF2-40B4-BE49-F238E27FC236}">
                <a16:creationId xmlns:a16="http://schemas.microsoft.com/office/drawing/2014/main" id="{8B3C16C2-A1CE-4B0F-A74B-07D57024954B}"/>
              </a:ext>
            </a:extLst>
          </p:cNvPr>
          <p:cNvGraphicFramePr>
            <a:graphicFrameLocks noGrp="1"/>
          </p:cNvGraphicFramePr>
          <p:nvPr>
            <p:extLst>
              <p:ext uri="{D42A27DB-BD31-4B8C-83A1-F6EECF244321}">
                <p14:modId xmlns:p14="http://schemas.microsoft.com/office/powerpoint/2010/main" val="503873346"/>
              </p:ext>
            </p:extLst>
          </p:nvPr>
        </p:nvGraphicFramePr>
        <p:xfrm>
          <a:off x="3607643" y="2523758"/>
          <a:ext cx="2189624" cy="3931920"/>
        </p:xfrm>
        <a:graphic>
          <a:graphicData uri="http://schemas.openxmlformats.org/drawingml/2006/table">
            <a:tbl>
              <a:tblPr firstRow="1" bandRow="1">
                <a:tableStyleId>{5940675A-B579-460E-94D1-54222C63F5DA}</a:tableStyleId>
              </a:tblPr>
              <a:tblGrid>
                <a:gridCol w="2189624">
                  <a:extLst>
                    <a:ext uri="{9D8B030D-6E8A-4147-A177-3AD203B41FA5}">
                      <a16:colId xmlns:a16="http://schemas.microsoft.com/office/drawing/2014/main" val="20000"/>
                    </a:ext>
                  </a:extLst>
                </a:gridCol>
              </a:tblGrid>
              <a:tr h="3553232">
                <a:tc>
                  <a:txBody>
                    <a:bodyPr/>
                    <a:lstStyle/>
                    <a:p>
                      <a:endParaRPr lang="en-US" b="1" dirty="0"/>
                    </a:p>
                    <a:p>
                      <a:endParaRPr lang="en-US" b="1" dirty="0"/>
                    </a:p>
                    <a:p>
                      <a:endParaRPr lang="en-US" b="1" dirty="0"/>
                    </a:p>
                    <a:p>
                      <a:endParaRPr lang="en-US" b="1" dirty="0"/>
                    </a:p>
                    <a:p>
                      <a:endParaRPr lang="en-US" b="1" dirty="0"/>
                    </a:p>
                    <a:p>
                      <a:endParaRPr lang="en-US"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j-lt"/>
                          <a:cs typeface="Times New Roman" panose="02020603050405020304" pitchFamily="18" charset="0"/>
                        </a:rPr>
                        <a:t>It overcomes the problems of  pollutions caused by the thermal power plant at the same time scaling for more energy demands</a:t>
                      </a:r>
                    </a:p>
                    <a:p>
                      <a:endParaRPr lang="en-US" b="1" dirty="0"/>
                    </a:p>
                  </a:txBody>
                  <a:tcPr/>
                </a:tc>
                <a:extLst>
                  <a:ext uri="{0D108BD9-81ED-4DB2-BD59-A6C34878D82A}">
                    <a16:rowId xmlns:a16="http://schemas.microsoft.com/office/drawing/2014/main" val="10000"/>
                  </a:ext>
                </a:extLst>
              </a:tr>
            </a:tbl>
          </a:graphicData>
        </a:graphic>
      </p:graphicFrame>
      <p:graphicFrame>
        <p:nvGraphicFramePr>
          <p:cNvPr id="86" name="Table 85">
            <a:extLst>
              <a:ext uri="{FF2B5EF4-FFF2-40B4-BE49-F238E27FC236}">
                <a16:creationId xmlns:a16="http://schemas.microsoft.com/office/drawing/2014/main" id="{FA50D0C4-9A2B-46E5-83F9-0CE02FE2D3E2}"/>
              </a:ext>
            </a:extLst>
          </p:cNvPr>
          <p:cNvGraphicFramePr>
            <a:graphicFrameLocks noGrp="1"/>
          </p:cNvGraphicFramePr>
          <p:nvPr>
            <p:extLst>
              <p:ext uri="{D42A27DB-BD31-4B8C-83A1-F6EECF244321}">
                <p14:modId xmlns:p14="http://schemas.microsoft.com/office/powerpoint/2010/main" val="540855039"/>
              </p:ext>
            </p:extLst>
          </p:nvPr>
        </p:nvGraphicFramePr>
        <p:xfrm>
          <a:off x="6573035" y="1421351"/>
          <a:ext cx="2129802" cy="3937792"/>
        </p:xfrm>
        <a:graphic>
          <a:graphicData uri="http://schemas.openxmlformats.org/drawingml/2006/table">
            <a:tbl>
              <a:tblPr firstRow="1" bandRow="1">
                <a:tableStyleId>{5940675A-B579-460E-94D1-54222C63F5DA}</a:tableStyleId>
              </a:tblPr>
              <a:tblGrid>
                <a:gridCol w="2129802">
                  <a:extLst>
                    <a:ext uri="{9D8B030D-6E8A-4147-A177-3AD203B41FA5}">
                      <a16:colId xmlns:a16="http://schemas.microsoft.com/office/drawing/2014/main" val="20000"/>
                    </a:ext>
                  </a:extLst>
                </a:gridCol>
              </a:tblGrid>
              <a:tr h="3937792">
                <a:tc>
                  <a:txBody>
                    <a:bodyPr/>
                    <a:lstStyle/>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br>
                        <a:rPr lang="en-US" b="1" dirty="0">
                          <a:solidFill>
                            <a:schemeClr val="bg1"/>
                          </a:solidFill>
                          <a:latin typeface="+mj-lt"/>
                        </a:rPr>
                      </a:br>
                      <a:endParaRPr lang="en-US" b="1" dirty="0">
                        <a:solidFill>
                          <a:schemeClr val="bg1"/>
                        </a:solidFill>
                        <a:latin typeface="+mj-lt"/>
                      </a:endParaRPr>
                    </a:p>
                    <a:p>
                      <a:pPr algn="ctr"/>
                      <a:r>
                        <a:rPr lang="en-US" b="1" dirty="0">
                          <a:solidFill>
                            <a:schemeClr val="bg1"/>
                          </a:solidFill>
                          <a:latin typeface="+mj-lt"/>
                          <a:cs typeface="Times New Roman" panose="02020603050405020304" pitchFamily="18" charset="0"/>
                        </a:rPr>
                        <a:t>3D</a:t>
                      </a:r>
                      <a:r>
                        <a:rPr lang="en-US" b="1" baseline="0" dirty="0">
                          <a:solidFill>
                            <a:schemeClr val="bg1"/>
                          </a:solidFill>
                          <a:latin typeface="+mj-lt"/>
                          <a:cs typeface="Times New Roman" panose="02020603050405020304" pitchFamily="18" charset="0"/>
                        </a:rPr>
                        <a:t> printing can lead to 20% more sunlight consumption with almost cost 50% less panels.</a:t>
                      </a:r>
                      <a:endParaRPr lang="en-US" b="1" dirty="0">
                        <a:solidFill>
                          <a:schemeClr val="bg1"/>
                        </a:solidFill>
                        <a:latin typeface="+mj-lt"/>
                        <a:cs typeface="Times New Roman" panose="02020603050405020304" pitchFamily="18" charset="0"/>
                      </a:endParaRPr>
                    </a:p>
                    <a:p>
                      <a:endParaRPr lang="en-US" b="1" dirty="0">
                        <a:solidFill>
                          <a:schemeClr val="bg1"/>
                        </a:solidFill>
                        <a:latin typeface="+mj-lt"/>
                      </a:endParaRPr>
                    </a:p>
                  </a:txBody>
                  <a:tcPr/>
                </a:tc>
                <a:extLst>
                  <a:ext uri="{0D108BD9-81ED-4DB2-BD59-A6C34878D82A}">
                    <a16:rowId xmlns:a16="http://schemas.microsoft.com/office/drawing/2014/main" val="10000"/>
                  </a:ext>
                </a:extLst>
              </a:tr>
            </a:tbl>
          </a:graphicData>
        </a:graphic>
      </p:graphicFrame>
      <p:graphicFrame>
        <p:nvGraphicFramePr>
          <p:cNvPr id="87" name="Table 86">
            <a:extLst>
              <a:ext uri="{FF2B5EF4-FFF2-40B4-BE49-F238E27FC236}">
                <a16:creationId xmlns:a16="http://schemas.microsoft.com/office/drawing/2014/main" id="{AFBF5C20-144E-466A-AE89-4C441F923C29}"/>
              </a:ext>
            </a:extLst>
          </p:cNvPr>
          <p:cNvGraphicFramePr>
            <a:graphicFrameLocks noGrp="1"/>
          </p:cNvGraphicFramePr>
          <p:nvPr>
            <p:extLst>
              <p:ext uri="{D42A27DB-BD31-4B8C-83A1-F6EECF244321}">
                <p14:modId xmlns:p14="http://schemas.microsoft.com/office/powerpoint/2010/main" val="2194745298"/>
              </p:ext>
            </p:extLst>
          </p:nvPr>
        </p:nvGraphicFramePr>
        <p:xfrm>
          <a:off x="9288645" y="2427934"/>
          <a:ext cx="2069980" cy="3657600"/>
        </p:xfrm>
        <a:graphic>
          <a:graphicData uri="http://schemas.openxmlformats.org/drawingml/2006/table">
            <a:tbl>
              <a:tblPr firstRow="1" bandRow="1">
                <a:tableStyleId>{5940675A-B579-460E-94D1-54222C63F5DA}</a:tableStyleId>
              </a:tblPr>
              <a:tblGrid>
                <a:gridCol w="2069980">
                  <a:extLst>
                    <a:ext uri="{9D8B030D-6E8A-4147-A177-3AD203B41FA5}">
                      <a16:colId xmlns:a16="http://schemas.microsoft.com/office/drawing/2014/main" val="20000"/>
                    </a:ext>
                  </a:extLst>
                </a:gridCol>
              </a:tblGrid>
              <a:tr h="32353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j-lt"/>
                          <a:cs typeface="Times New Roman" panose="02020603050405020304" pitchFamily="18" charset="0"/>
                        </a:rPr>
                        <a:t>3D</a:t>
                      </a:r>
                      <a:r>
                        <a:rPr lang="en-US" b="1" baseline="0" dirty="0">
                          <a:solidFill>
                            <a:schemeClr val="bg1"/>
                          </a:solidFill>
                          <a:latin typeface="+mj-lt"/>
                          <a:cs typeface="Times New Roman" panose="02020603050405020304" pitchFamily="18" charset="0"/>
                        </a:rPr>
                        <a:t> printing can lead to reduction in material, production and marketing cost.</a:t>
                      </a:r>
                      <a:endParaRPr lang="en-US" b="1" dirty="0">
                        <a:solidFill>
                          <a:schemeClr val="bg1"/>
                        </a:solidFill>
                        <a:latin typeface="+mj-lt"/>
                        <a:cs typeface="Times New Roman" panose="02020603050405020304" pitchFamily="18" charset="0"/>
                      </a:endParaRPr>
                    </a:p>
                    <a:p>
                      <a:endParaRPr lang="en-US" b="1" dirty="0">
                        <a:solidFill>
                          <a:schemeClr val="bg1"/>
                        </a:solidFill>
                        <a:latin typeface="+mj-lt"/>
                      </a:endParaRPr>
                    </a:p>
                    <a:p>
                      <a:endParaRPr lang="en-US" b="1" dirty="0">
                        <a:solidFill>
                          <a:schemeClr val="bg1"/>
                        </a:solidFill>
                        <a:latin typeface="+mj-lt"/>
                      </a:endParaRPr>
                    </a:p>
                  </a:txBody>
                  <a:tcPr/>
                </a:tc>
                <a:extLst>
                  <a:ext uri="{0D108BD9-81ED-4DB2-BD59-A6C34878D82A}">
                    <a16:rowId xmlns:a16="http://schemas.microsoft.com/office/drawing/2014/main" val="10000"/>
                  </a:ext>
                </a:extLst>
              </a:tr>
            </a:tbl>
          </a:graphicData>
        </a:graphic>
      </p:graphicFrame>
      <p:pic>
        <p:nvPicPr>
          <p:cNvPr id="88" name="Picture 87">
            <a:extLst>
              <a:ext uri="{FF2B5EF4-FFF2-40B4-BE49-F238E27FC236}">
                <a16:creationId xmlns:a16="http://schemas.microsoft.com/office/drawing/2014/main" id="{5F6B9CEF-4399-4856-B13C-56FC66DED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67978" y="1470805"/>
            <a:ext cx="2089535" cy="1471657"/>
          </a:xfrm>
          <a:prstGeom prst="rect">
            <a:avLst/>
          </a:prstGeom>
        </p:spPr>
      </p:pic>
      <p:pic>
        <p:nvPicPr>
          <p:cNvPr id="89" name="Picture 88">
            <a:extLst>
              <a:ext uri="{FF2B5EF4-FFF2-40B4-BE49-F238E27FC236}">
                <a16:creationId xmlns:a16="http://schemas.microsoft.com/office/drawing/2014/main" id="{7D2531C3-FFF0-495C-A1BA-B1A7B6BA4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373" y="2564668"/>
            <a:ext cx="2115166" cy="1504060"/>
          </a:xfrm>
          <a:prstGeom prst="rect">
            <a:avLst/>
          </a:prstGeom>
        </p:spPr>
      </p:pic>
      <p:pic>
        <p:nvPicPr>
          <p:cNvPr id="90" name="Picture 89">
            <a:extLst>
              <a:ext uri="{FF2B5EF4-FFF2-40B4-BE49-F238E27FC236}">
                <a16:creationId xmlns:a16="http://schemas.microsoft.com/office/drawing/2014/main" id="{FB86D0A6-4A87-4069-AAD0-3B353949A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8597" y="2564668"/>
            <a:ext cx="2009411" cy="1367329"/>
          </a:xfrm>
          <a:prstGeom prst="rect">
            <a:avLst/>
          </a:prstGeom>
        </p:spPr>
      </p:pic>
      <p:pic>
        <p:nvPicPr>
          <p:cNvPr id="17" name="Picture 16">
            <a:extLst>
              <a:ext uri="{FF2B5EF4-FFF2-40B4-BE49-F238E27FC236}">
                <a16:creationId xmlns:a16="http://schemas.microsoft.com/office/drawing/2014/main" id="{388D2D0E-7D2E-4451-B287-FE3E5BF72F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7800" y="1498857"/>
            <a:ext cx="2020272" cy="1369849"/>
          </a:xfrm>
          <a:prstGeom prst="rect">
            <a:avLst/>
          </a:prstGeom>
        </p:spPr>
      </p:pic>
    </p:spTree>
    <p:extLst>
      <p:ext uri="{BB962C8B-B14F-4D97-AF65-F5344CB8AC3E}">
        <p14:creationId xmlns:p14="http://schemas.microsoft.com/office/powerpoint/2010/main" val="162894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9147D8-40ED-4BBE-B666-2014ED81243A}"/>
              </a:ext>
            </a:extLst>
          </p:cNvPr>
          <p:cNvPicPr>
            <a:picLocks noChangeAspect="1"/>
          </p:cNvPicPr>
          <p:nvPr/>
        </p:nvPicPr>
        <p:blipFill>
          <a:blip r:embed="rId2">
            <a:extLst>
              <a:ext uri="{28A0092B-C50C-407E-A947-70E740481C1C}">
                <a14:useLocalDpi xmlns:a14="http://schemas.microsoft.com/office/drawing/2010/main" val="0"/>
              </a:ext>
            </a:extLst>
          </a:blip>
          <a:srcRect t="5665" b="5665"/>
          <a:stretch/>
        </p:blipFill>
        <p:spPr>
          <a:xfrm>
            <a:off x="-1" y="0"/>
            <a:ext cx="12192001" cy="6083300"/>
          </a:xfrm>
          <a:prstGeom prst="rect">
            <a:avLst/>
          </a:prstGeom>
        </p:spPr>
      </p:pic>
      <p:sp>
        <p:nvSpPr>
          <p:cNvPr id="16" name="Rectangle 15">
            <a:extLst>
              <a:ext uri="{FF2B5EF4-FFF2-40B4-BE49-F238E27FC236}">
                <a16:creationId xmlns:a16="http://schemas.microsoft.com/office/drawing/2014/main" id="{FC05FB0A-8057-4580-A607-DAD0B2E84705}"/>
              </a:ext>
            </a:extLst>
          </p:cNvPr>
          <p:cNvSpPr/>
          <p:nvPr/>
        </p:nvSpPr>
        <p:spPr>
          <a:xfrm>
            <a:off x="-6" y="-12658"/>
            <a:ext cx="12192000" cy="6083300"/>
          </a:xfrm>
          <a:prstGeom prst="rect">
            <a:avLst/>
          </a:prstGeom>
          <a:gradFill flip="none" rotWithShape="1">
            <a:gsLst>
              <a:gs pos="0">
                <a:srgbClr val="30574C">
                  <a:alpha val="90000"/>
                </a:srgbClr>
              </a:gs>
              <a:gs pos="45000">
                <a:srgbClr val="50745C">
                  <a:alpha val="80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Single Corner Rounded 45">
            <a:extLst>
              <a:ext uri="{FF2B5EF4-FFF2-40B4-BE49-F238E27FC236}">
                <a16:creationId xmlns:a16="http://schemas.microsoft.com/office/drawing/2014/main" id="{78F6B13F-CE91-4A05-B2F9-0CCC1B097855}"/>
              </a:ext>
            </a:extLst>
          </p:cNvPr>
          <p:cNvSpPr/>
          <p:nvPr/>
        </p:nvSpPr>
        <p:spPr>
          <a:xfrm flipH="1">
            <a:off x="1178865" y="5100200"/>
            <a:ext cx="11013129" cy="1770291"/>
          </a:xfrm>
          <a:prstGeom prst="round1Rect">
            <a:avLst>
              <a:gd name="adj" fmla="val 44704"/>
            </a:avLst>
          </a:prstGeom>
          <a:solidFill>
            <a:srgbClr val="E1BE63"/>
          </a:solidFill>
          <a:ln>
            <a:noFill/>
          </a:ln>
          <a:effectLst>
            <a:outerShdw blurRad="457200" dist="304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81F2CF-6CF5-495D-97E9-18B079E544C1}"/>
              </a:ext>
            </a:extLst>
          </p:cNvPr>
          <p:cNvSpPr txBox="1"/>
          <p:nvPr/>
        </p:nvSpPr>
        <p:spPr>
          <a:xfrm>
            <a:off x="607625" y="2262656"/>
            <a:ext cx="3058148" cy="1231106"/>
          </a:xfrm>
          <a:prstGeom prst="rect">
            <a:avLst/>
          </a:prstGeom>
          <a:noFill/>
        </p:spPr>
        <p:txBody>
          <a:bodyPr wrap="square" lIns="0" tIns="0" rIns="0" bIns="0" rtlCol="0">
            <a:spAutoFit/>
          </a:bodyPr>
          <a:lstStyle/>
          <a:p>
            <a:r>
              <a:rPr lang="en-IN" sz="4000" b="1" dirty="0">
                <a:solidFill>
                  <a:schemeClr val="bg1"/>
                </a:solidFill>
              </a:rPr>
              <a:t>THANK YOU !</a:t>
            </a:r>
          </a:p>
          <a:p>
            <a:r>
              <a:rPr lang="en-IN" sz="4000" b="1" dirty="0">
                <a:solidFill>
                  <a:srgbClr val="E1BE63"/>
                </a:solidFill>
              </a:rPr>
              <a:t>OUR </a:t>
            </a:r>
            <a:r>
              <a:rPr lang="id-ID" sz="4000" b="1" dirty="0">
                <a:solidFill>
                  <a:srgbClr val="E1BE63"/>
                </a:solidFill>
              </a:rPr>
              <a:t>TEAM</a:t>
            </a:r>
            <a:endParaRPr lang="en-IN" sz="4000" b="1" dirty="0">
              <a:solidFill>
                <a:srgbClr val="E1BE63"/>
              </a:solidFill>
            </a:endParaRPr>
          </a:p>
        </p:txBody>
      </p:sp>
      <p:sp>
        <p:nvSpPr>
          <p:cNvPr id="18" name="Rectangle: Rounded Corners 17">
            <a:extLst>
              <a:ext uri="{FF2B5EF4-FFF2-40B4-BE49-F238E27FC236}">
                <a16:creationId xmlns:a16="http://schemas.microsoft.com/office/drawing/2014/main" id="{F3E480A9-791F-4251-AC65-D5C1A0985B1F}"/>
              </a:ext>
            </a:extLst>
          </p:cNvPr>
          <p:cNvSpPr/>
          <p:nvPr/>
        </p:nvSpPr>
        <p:spPr>
          <a:xfrm>
            <a:off x="4987875" y="56976"/>
            <a:ext cx="5982256" cy="1615144"/>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180AD08-3416-4BDB-ABA7-235FCD426F33}"/>
              </a:ext>
            </a:extLst>
          </p:cNvPr>
          <p:cNvPicPr>
            <a:picLocks noChangeAspect="1"/>
          </p:cNvPicPr>
          <p:nvPr/>
        </p:nvPicPr>
        <p:blipFill>
          <a:blip r:embed="rId3">
            <a:extLst>
              <a:ext uri="{28A0092B-C50C-407E-A947-70E740481C1C}">
                <a14:useLocalDpi xmlns:a14="http://schemas.microsoft.com/office/drawing/2010/main" val="0"/>
              </a:ext>
            </a:extLst>
          </a:blip>
          <a:srcRect t="6083" b="6083"/>
          <a:stretch/>
        </p:blipFill>
        <p:spPr>
          <a:xfrm>
            <a:off x="4102730" y="-20597"/>
            <a:ext cx="1770291" cy="1770291"/>
          </a:xfrm>
          <a:prstGeom prst="ellipse">
            <a:avLst/>
          </a:prstGeom>
          <a:solidFill>
            <a:schemeClr val="bg1"/>
          </a:solidFill>
          <a:ln>
            <a:noFill/>
          </a:ln>
          <a:effectLst>
            <a:outerShdw blurRad="177800" dist="152400" dir="5400000" algn="t" rotWithShape="0">
              <a:prstClr val="black">
                <a:alpha val="8000"/>
              </a:prstClr>
            </a:outerShdw>
          </a:effectLst>
        </p:spPr>
      </p:pic>
      <p:grpSp>
        <p:nvGrpSpPr>
          <p:cNvPr id="26" name="Group 25">
            <a:extLst>
              <a:ext uri="{FF2B5EF4-FFF2-40B4-BE49-F238E27FC236}">
                <a16:creationId xmlns:a16="http://schemas.microsoft.com/office/drawing/2014/main" id="{631A2C24-9D69-4F0B-AA1A-49041A9A7089}"/>
              </a:ext>
            </a:extLst>
          </p:cNvPr>
          <p:cNvGrpSpPr/>
          <p:nvPr/>
        </p:nvGrpSpPr>
        <p:grpSpPr>
          <a:xfrm>
            <a:off x="6096000" y="495216"/>
            <a:ext cx="4232523" cy="738664"/>
            <a:chOff x="3713277" y="4000559"/>
            <a:chExt cx="4049114" cy="738664"/>
          </a:xfrm>
        </p:grpSpPr>
        <p:sp>
          <p:nvSpPr>
            <p:cNvPr id="19" name="TextBox 18">
              <a:extLst>
                <a:ext uri="{FF2B5EF4-FFF2-40B4-BE49-F238E27FC236}">
                  <a16:creationId xmlns:a16="http://schemas.microsoft.com/office/drawing/2014/main" id="{6280B35F-E829-496A-B423-8966A3582B67}"/>
                </a:ext>
              </a:extLst>
            </p:cNvPr>
            <p:cNvSpPr txBox="1"/>
            <p:nvPr/>
          </p:nvSpPr>
          <p:spPr>
            <a:xfrm>
              <a:off x="5700771" y="4000559"/>
              <a:ext cx="2061620" cy="738664"/>
            </a:xfrm>
            <a:prstGeom prst="rect">
              <a:avLst/>
            </a:prstGeom>
            <a:noFill/>
          </p:spPr>
          <p:txBody>
            <a:bodyPr wrap="square" lIns="0" tIns="0" rIns="0" bIns="0" rtlCol="0">
              <a:spAutoFit/>
            </a:bodyPr>
            <a:lstStyle/>
            <a:p>
              <a:r>
                <a:rPr lang="en-US" sz="1600" dirty="0">
                  <a:solidFill>
                    <a:schemeClr val="tx1">
                      <a:lumMod val="75000"/>
                      <a:lumOff val="25000"/>
                    </a:schemeClr>
                  </a:solidFill>
                </a:rPr>
                <a:t>Department of Mechanical Engineering,</a:t>
              </a:r>
            </a:p>
            <a:p>
              <a:r>
                <a:rPr lang="en-US" sz="1600" dirty="0">
                  <a:solidFill>
                    <a:schemeClr val="tx1">
                      <a:lumMod val="75000"/>
                      <a:lumOff val="25000"/>
                    </a:schemeClr>
                  </a:solidFill>
                </a:rPr>
                <a:t>3</a:t>
              </a:r>
              <a:r>
                <a:rPr lang="en-US" sz="1600" baseline="30000" dirty="0">
                  <a:solidFill>
                    <a:schemeClr val="tx1">
                      <a:lumMod val="75000"/>
                      <a:lumOff val="25000"/>
                    </a:schemeClr>
                  </a:solidFill>
                </a:rPr>
                <a:t>rd</a:t>
              </a:r>
              <a:r>
                <a:rPr lang="en-US" sz="1600" dirty="0">
                  <a:solidFill>
                    <a:schemeClr val="tx1">
                      <a:lumMod val="75000"/>
                      <a:lumOff val="25000"/>
                    </a:schemeClr>
                  </a:solidFill>
                </a:rPr>
                <a:t> Year</a:t>
              </a:r>
            </a:p>
          </p:txBody>
        </p:sp>
        <p:sp>
          <p:nvSpPr>
            <p:cNvPr id="24" name="TextBox 23">
              <a:extLst>
                <a:ext uri="{FF2B5EF4-FFF2-40B4-BE49-F238E27FC236}">
                  <a16:creationId xmlns:a16="http://schemas.microsoft.com/office/drawing/2014/main" id="{06CCAF4B-9594-4C59-AAC7-D70CF73E7134}"/>
                </a:ext>
              </a:extLst>
            </p:cNvPr>
            <p:cNvSpPr txBox="1"/>
            <p:nvPr/>
          </p:nvSpPr>
          <p:spPr>
            <a:xfrm>
              <a:off x="3713277" y="4036288"/>
              <a:ext cx="1699594" cy="553998"/>
            </a:xfrm>
            <a:prstGeom prst="rect">
              <a:avLst/>
            </a:prstGeom>
            <a:noFill/>
          </p:spPr>
          <p:txBody>
            <a:bodyPr wrap="square" lIns="0" tIns="0" rIns="0" bIns="0" rtlCol="0">
              <a:spAutoFit/>
            </a:bodyPr>
            <a:lstStyle/>
            <a:p>
              <a:r>
                <a:rPr lang="id-ID" b="1" dirty="0">
                  <a:solidFill>
                    <a:srgbClr val="E1BE63"/>
                  </a:solidFill>
                </a:rPr>
                <a:t>Noyonika</a:t>
              </a:r>
              <a:r>
                <a:rPr lang="en-IN" b="1" dirty="0">
                  <a:solidFill>
                    <a:srgbClr val="E1BE63"/>
                  </a:solidFill>
                </a:rPr>
                <a:t> </a:t>
              </a:r>
              <a:r>
                <a:rPr lang="id-ID" b="1" dirty="0">
                  <a:solidFill>
                    <a:srgbClr val="E1BE63"/>
                  </a:solidFill>
                </a:rPr>
                <a:t>Mukherjee </a:t>
              </a:r>
              <a:endParaRPr lang="en-US" b="1" dirty="0">
                <a:solidFill>
                  <a:srgbClr val="E1BE63"/>
                </a:solidFill>
              </a:endParaRPr>
            </a:p>
          </p:txBody>
        </p:sp>
      </p:grpSp>
      <p:sp>
        <p:nvSpPr>
          <p:cNvPr id="27" name="Rectangle: Rounded Corners 26">
            <a:extLst>
              <a:ext uri="{FF2B5EF4-FFF2-40B4-BE49-F238E27FC236}">
                <a16:creationId xmlns:a16="http://schemas.microsoft.com/office/drawing/2014/main" id="{C6D0A244-44B7-4C3D-92D5-7FF8952F2CCC}"/>
              </a:ext>
            </a:extLst>
          </p:cNvPr>
          <p:cNvSpPr/>
          <p:nvPr/>
        </p:nvSpPr>
        <p:spPr>
          <a:xfrm>
            <a:off x="5030879" y="1803706"/>
            <a:ext cx="5982256" cy="1615144"/>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5BDD950-C7F1-486C-AD2B-D74995B413B8}"/>
              </a:ext>
            </a:extLst>
          </p:cNvPr>
          <p:cNvGrpSpPr/>
          <p:nvPr/>
        </p:nvGrpSpPr>
        <p:grpSpPr>
          <a:xfrm>
            <a:off x="6322414" y="2241946"/>
            <a:ext cx="4049113" cy="738664"/>
            <a:chOff x="3713278" y="4000559"/>
            <a:chExt cx="4049113" cy="738664"/>
          </a:xfrm>
        </p:grpSpPr>
        <p:sp>
          <p:nvSpPr>
            <p:cNvPr id="30" name="TextBox 29">
              <a:extLst>
                <a:ext uri="{FF2B5EF4-FFF2-40B4-BE49-F238E27FC236}">
                  <a16:creationId xmlns:a16="http://schemas.microsoft.com/office/drawing/2014/main" id="{233C8B77-017D-49FF-A059-8E8CF7E219D0}"/>
                </a:ext>
              </a:extLst>
            </p:cNvPr>
            <p:cNvSpPr txBox="1"/>
            <p:nvPr/>
          </p:nvSpPr>
          <p:spPr>
            <a:xfrm>
              <a:off x="5700771" y="4000559"/>
              <a:ext cx="2061620" cy="738664"/>
            </a:xfrm>
            <a:prstGeom prst="rect">
              <a:avLst/>
            </a:prstGeom>
            <a:noFill/>
          </p:spPr>
          <p:txBody>
            <a:bodyPr wrap="square" lIns="0" tIns="0" rIns="0" bIns="0" rtlCol="0">
              <a:spAutoFit/>
            </a:bodyPr>
            <a:lstStyle/>
            <a:p>
              <a:r>
                <a:rPr lang="en-US" sz="1600" dirty="0">
                  <a:solidFill>
                    <a:schemeClr val="tx1">
                      <a:lumMod val="75000"/>
                      <a:lumOff val="25000"/>
                    </a:schemeClr>
                  </a:solidFill>
                </a:rPr>
                <a:t>Department of Electrical Engineering,</a:t>
              </a:r>
            </a:p>
            <a:p>
              <a:r>
                <a:rPr lang="en-US" sz="1600" dirty="0">
                  <a:solidFill>
                    <a:schemeClr val="tx1">
                      <a:lumMod val="75000"/>
                      <a:lumOff val="25000"/>
                    </a:schemeClr>
                  </a:solidFill>
                </a:rPr>
                <a:t>3</a:t>
              </a:r>
              <a:r>
                <a:rPr lang="en-US" sz="1600" baseline="30000" dirty="0">
                  <a:solidFill>
                    <a:schemeClr val="tx1">
                      <a:lumMod val="75000"/>
                      <a:lumOff val="25000"/>
                    </a:schemeClr>
                  </a:solidFill>
                </a:rPr>
                <a:t>rd</a:t>
              </a:r>
              <a:r>
                <a:rPr lang="en-US" sz="1600" dirty="0">
                  <a:solidFill>
                    <a:schemeClr val="tx1">
                      <a:lumMod val="75000"/>
                      <a:lumOff val="25000"/>
                    </a:schemeClr>
                  </a:solidFill>
                </a:rPr>
                <a:t> Year</a:t>
              </a:r>
            </a:p>
          </p:txBody>
        </p:sp>
        <p:sp>
          <p:nvSpPr>
            <p:cNvPr id="31" name="TextBox 30">
              <a:extLst>
                <a:ext uri="{FF2B5EF4-FFF2-40B4-BE49-F238E27FC236}">
                  <a16:creationId xmlns:a16="http://schemas.microsoft.com/office/drawing/2014/main" id="{CA74E8DF-B750-4046-8F84-90D5F5EF3CC1}"/>
                </a:ext>
              </a:extLst>
            </p:cNvPr>
            <p:cNvSpPr txBox="1"/>
            <p:nvPr/>
          </p:nvSpPr>
          <p:spPr>
            <a:xfrm>
              <a:off x="3713278" y="4231392"/>
              <a:ext cx="1632094" cy="276999"/>
            </a:xfrm>
            <a:prstGeom prst="rect">
              <a:avLst/>
            </a:prstGeom>
            <a:noFill/>
          </p:spPr>
          <p:txBody>
            <a:bodyPr wrap="square" lIns="0" tIns="0" rIns="0" bIns="0" rtlCol="0">
              <a:spAutoFit/>
            </a:bodyPr>
            <a:lstStyle/>
            <a:p>
              <a:r>
                <a:rPr lang="id-ID" b="1" dirty="0">
                  <a:solidFill>
                    <a:srgbClr val="E1BE63"/>
                  </a:solidFill>
                </a:rPr>
                <a:t>Farhan Hai Khan </a:t>
              </a:r>
              <a:endParaRPr lang="en-US" b="1" dirty="0">
                <a:solidFill>
                  <a:srgbClr val="E1BE63"/>
                </a:solidFill>
              </a:endParaRPr>
            </a:p>
          </p:txBody>
        </p:sp>
      </p:grpSp>
      <p:sp>
        <p:nvSpPr>
          <p:cNvPr id="33" name="Rectangle: Rounded Corners 32">
            <a:extLst>
              <a:ext uri="{FF2B5EF4-FFF2-40B4-BE49-F238E27FC236}">
                <a16:creationId xmlns:a16="http://schemas.microsoft.com/office/drawing/2014/main" id="{95CE0A54-A499-4BAC-A71A-A02F63C9C8AD}"/>
              </a:ext>
            </a:extLst>
          </p:cNvPr>
          <p:cNvSpPr/>
          <p:nvPr/>
        </p:nvSpPr>
        <p:spPr>
          <a:xfrm>
            <a:off x="4987875" y="3511443"/>
            <a:ext cx="5982256" cy="1615144"/>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EED25961-6C94-4C04-8494-81A799A51C24}"/>
              </a:ext>
            </a:extLst>
          </p:cNvPr>
          <p:cNvGrpSpPr/>
          <p:nvPr/>
        </p:nvGrpSpPr>
        <p:grpSpPr>
          <a:xfrm>
            <a:off x="6295877" y="3801580"/>
            <a:ext cx="4032646" cy="1231106"/>
            <a:chOff x="3729745" y="4000559"/>
            <a:chExt cx="4032646" cy="1231106"/>
          </a:xfrm>
        </p:grpSpPr>
        <p:sp>
          <p:nvSpPr>
            <p:cNvPr id="36" name="TextBox 35">
              <a:extLst>
                <a:ext uri="{FF2B5EF4-FFF2-40B4-BE49-F238E27FC236}">
                  <a16:creationId xmlns:a16="http://schemas.microsoft.com/office/drawing/2014/main" id="{D2DD8DB2-0F0D-4F83-9240-6FAC901C265A}"/>
                </a:ext>
              </a:extLst>
            </p:cNvPr>
            <p:cNvSpPr txBox="1"/>
            <p:nvPr/>
          </p:nvSpPr>
          <p:spPr>
            <a:xfrm>
              <a:off x="5700771" y="4000559"/>
              <a:ext cx="2061620" cy="1231106"/>
            </a:xfrm>
            <a:prstGeom prst="rect">
              <a:avLst/>
            </a:prstGeom>
            <a:noFill/>
          </p:spPr>
          <p:txBody>
            <a:bodyPr wrap="square" lIns="0" tIns="0" rIns="0" bIns="0" rtlCol="0">
              <a:spAutoFit/>
            </a:bodyPr>
            <a:lstStyle/>
            <a:p>
              <a:r>
                <a:rPr lang="en-US" sz="1600" dirty="0">
                  <a:solidFill>
                    <a:schemeClr val="tx1">
                      <a:lumMod val="75000"/>
                      <a:lumOff val="25000"/>
                    </a:schemeClr>
                  </a:solidFill>
                </a:rPr>
                <a:t>Department of Electronics and Communications Engineering,</a:t>
              </a:r>
            </a:p>
            <a:p>
              <a:r>
                <a:rPr lang="en-US" sz="1600" dirty="0">
                  <a:solidFill>
                    <a:schemeClr val="tx1">
                      <a:lumMod val="75000"/>
                      <a:lumOff val="25000"/>
                    </a:schemeClr>
                  </a:solidFill>
                </a:rPr>
                <a:t>3</a:t>
              </a:r>
              <a:r>
                <a:rPr lang="en-US" sz="1600" baseline="30000" dirty="0">
                  <a:solidFill>
                    <a:schemeClr val="tx1">
                      <a:lumMod val="75000"/>
                      <a:lumOff val="25000"/>
                    </a:schemeClr>
                  </a:solidFill>
                </a:rPr>
                <a:t>rd</a:t>
              </a:r>
              <a:r>
                <a:rPr lang="en-US" sz="1600" dirty="0">
                  <a:solidFill>
                    <a:schemeClr val="tx1">
                      <a:lumMod val="75000"/>
                      <a:lumOff val="25000"/>
                    </a:schemeClr>
                  </a:solidFill>
                </a:rPr>
                <a:t> Year</a:t>
              </a:r>
            </a:p>
          </p:txBody>
        </p:sp>
        <p:sp>
          <p:nvSpPr>
            <p:cNvPr id="37" name="TextBox 36">
              <a:extLst>
                <a:ext uri="{FF2B5EF4-FFF2-40B4-BE49-F238E27FC236}">
                  <a16:creationId xmlns:a16="http://schemas.microsoft.com/office/drawing/2014/main" id="{B32C3E16-1D45-4217-B194-08889FCC3F51}"/>
                </a:ext>
              </a:extLst>
            </p:cNvPr>
            <p:cNvSpPr txBox="1"/>
            <p:nvPr/>
          </p:nvSpPr>
          <p:spPr>
            <a:xfrm>
              <a:off x="3729745" y="4357461"/>
              <a:ext cx="1632094" cy="276999"/>
            </a:xfrm>
            <a:prstGeom prst="rect">
              <a:avLst/>
            </a:prstGeom>
            <a:noFill/>
          </p:spPr>
          <p:txBody>
            <a:bodyPr wrap="square" lIns="0" tIns="0" rIns="0" bIns="0" rtlCol="0">
              <a:spAutoFit/>
            </a:bodyPr>
            <a:lstStyle/>
            <a:p>
              <a:r>
                <a:rPr lang="id-ID" b="1" dirty="0">
                  <a:solidFill>
                    <a:srgbClr val="E1BE63"/>
                  </a:solidFill>
                </a:rPr>
                <a:t>Tannistha Pal</a:t>
              </a:r>
              <a:endParaRPr lang="en-US" b="1" dirty="0">
                <a:solidFill>
                  <a:srgbClr val="E1BE63"/>
                </a:solidFill>
              </a:endParaRPr>
            </a:p>
          </p:txBody>
        </p:sp>
      </p:grpSp>
      <p:pic>
        <p:nvPicPr>
          <p:cNvPr id="56" name="Picture 55">
            <a:extLst>
              <a:ext uri="{FF2B5EF4-FFF2-40B4-BE49-F238E27FC236}">
                <a16:creationId xmlns:a16="http://schemas.microsoft.com/office/drawing/2014/main" id="{956403DC-7451-4157-9DB3-E243C02A364A}"/>
              </a:ext>
            </a:extLst>
          </p:cNvPr>
          <p:cNvPicPr>
            <a:picLocks noChangeAspect="1"/>
          </p:cNvPicPr>
          <p:nvPr/>
        </p:nvPicPr>
        <p:blipFill>
          <a:blip r:embed="rId4">
            <a:extLst>
              <a:ext uri="{28A0092B-C50C-407E-A947-70E740481C1C}">
                <a14:useLocalDpi xmlns:a14="http://schemas.microsoft.com/office/drawing/2010/main" val="0"/>
              </a:ext>
            </a:extLst>
          </a:blip>
          <a:srcRect t="10000" b="10000"/>
          <a:stretch/>
        </p:blipFill>
        <p:spPr>
          <a:xfrm>
            <a:off x="4145734" y="1726133"/>
            <a:ext cx="1767629" cy="1767629"/>
          </a:xfrm>
          <a:prstGeom prst="ellipse">
            <a:avLst/>
          </a:prstGeom>
          <a:solidFill>
            <a:schemeClr val="bg1"/>
          </a:solidFill>
          <a:ln>
            <a:noFill/>
          </a:ln>
          <a:effectLst>
            <a:outerShdw blurRad="177800" dist="152400" dir="5400000" algn="t" rotWithShape="0">
              <a:prstClr val="black">
                <a:alpha val="8000"/>
              </a:prstClr>
            </a:outerShdw>
          </a:effectLst>
        </p:spPr>
      </p:pic>
      <p:pic>
        <p:nvPicPr>
          <p:cNvPr id="57" name="Picture 56">
            <a:extLst>
              <a:ext uri="{FF2B5EF4-FFF2-40B4-BE49-F238E27FC236}">
                <a16:creationId xmlns:a16="http://schemas.microsoft.com/office/drawing/2014/main" id="{C74C8DFA-E5B7-4FE9-A782-46B707DDE465}"/>
              </a:ext>
            </a:extLst>
          </p:cNvPr>
          <p:cNvPicPr>
            <a:picLocks noChangeAspect="1"/>
          </p:cNvPicPr>
          <p:nvPr/>
        </p:nvPicPr>
        <p:blipFill>
          <a:blip r:embed="rId5">
            <a:extLst>
              <a:ext uri="{28A0092B-C50C-407E-A947-70E740481C1C}">
                <a14:useLocalDpi xmlns:a14="http://schemas.microsoft.com/office/drawing/2010/main" val="0"/>
              </a:ext>
            </a:extLst>
          </a:blip>
          <a:srcRect l="12917" r="12917"/>
          <a:stretch/>
        </p:blipFill>
        <p:spPr>
          <a:xfrm>
            <a:off x="4102730" y="3433870"/>
            <a:ext cx="1756190" cy="1756190"/>
          </a:xfrm>
          <a:prstGeom prst="ellipse">
            <a:avLst/>
          </a:prstGeom>
          <a:solidFill>
            <a:schemeClr val="bg1"/>
          </a:solidFill>
          <a:ln>
            <a:noFill/>
          </a:ln>
          <a:effectLst>
            <a:outerShdw blurRad="177800" dist="152400" dir="5400000" algn="t" rotWithShape="0">
              <a:prstClr val="black">
                <a:alpha val="8000"/>
              </a:prstClr>
            </a:outerShdw>
          </a:effectLst>
        </p:spPr>
      </p:pic>
      <p:cxnSp>
        <p:nvCxnSpPr>
          <p:cNvPr id="59" name="Straight Connector 58">
            <a:extLst>
              <a:ext uri="{FF2B5EF4-FFF2-40B4-BE49-F238E27FC236}">
                <a16:creationId xmlns:a16="http://schemas.microsoft.com/office/drawing/2014/main" id="{C30B8253-371C-456C-ADD9-28A430C6B6E0}"/>
              </a:ext>
            </a:extLst>
          </p:cNvPr>
          <p:cNvCxnSpPr>
            <a:cxnSpLocks/>
          </p:cNvCxnSpPr>
          <p:nvPr/>
        </p:nvCxnSpPr>
        <p:spPr>
          <a:xfrm>
            <a:off x="7979003" y="394162"/>
            <a:ext cx="0" cy="940773"/>
          </a:xfrm>
          <a:prstGeom prst="line">
            <a:avLst/>
          </a:prstGeom>
          <a:ln>
            <a:solidFill>
              <a:srgbClr val="95B27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E4EBFA1-D946-48C5-B412-D0FFF5FEE694}"/>
              </a:ext>
            </a:extLst>
          </p:cNvPr>
          <p:cNvCxnSpPr>
            <a:cxnSpLocks/>
          </p:cNvCxnSpPr>
          <p:nvPr/>
        </p:nvCxnSpPr>
        <p:spPr>
          <a:xfrm>
            <a:off x="8022007" y="2156252"/>
            <a:ext cx="0" cy="940773"/>
          </a:xfrm>
          <a:prstGeom prst="line">
            <a:avLst/>
          </a:prstGeom>
          <a:ln>
            <a:solidFill>
              <a:srgbClr val="95B27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CE5F72-7BE8-4320-AFBF-ABCFD17D6DF2}"/>
              </a:ext>
            </a:extLst>
          </p:cNvPr>
          <p:cNvCxnSpPr>
            <a:cxnSpLocks/>
          </p:cNvCxnSpPr>
          <p:nvPr/>
        </p:nvCxnSpPr>
        <p:spPr>
          <a:xfrm>
            <a:off x="7979003" y="3856299"/>
            <a:ext cx="0" cy="940773"/>
          </a:xfrm>
          <a:prstGeom prst="line">
            <a:avLst/>
          </a:prstGeom>
          <a:ln>
            <a:solidFill>
              <a:srgbClr val="95B27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F10D019-1600-4C76-B812-8F0D1D0813A4}"/>
              </a:ext>
            </a:extLst>
          </p:cNvPr>
          <p:cNvCxnSpPr>
            <a:cxnSpLocks/>
          </p:cNvCxnSpPr>
          <p:nvPr/>
        </p:nvCxnSpPr>
        <p:spPr>
          <a:xfrm flipV="1">
            <a:off x="607625" y="2215274"/>
            <a:ext cx="2412290" cy="5104"/>
          </a:xfrm>
          <a:prstGeom prst="line">
            <a:avLst/>
          </a:prstGeom>
          <a:ln w="34925">
            <a:solidFill>
              <a:srgbClr val="E1BE63"/>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18F212E-9D3C-4FB9-8046-3E287D43FF8B}"/>
              </a:ext>
            </a:extLst>
          </p:cNvPr>
          <p:cNvSpPr/>
          <p:nvPr/>
        </p:nvSpPr>
        <p:spPr>
          <a:xfrm>
            <a:off x="4987875" y="5244731"/>
            <a:ext cx="5982256" cy="1615144"/>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3F4D797F-F7CD-4B6E-BF4D-DBAF427CA8C7}"/>
              </a:ext>
            </a:extLst>
          </p:cNvPr>
          <p:cNvGrpSpPr/>
          <p:nvPr/>
        </p:nvGrpSpPr>
        <p:grpSpPr>
          <a:xfrm>
            <a:off x="6256638" y="5600177"/>
            <a:ext cx="4049113" cy="738664"/>
            <a:chOff x="3713278" y="4000559"/>
            <a:chExt cx="4049113" cy="738664"/>
          </a:xfrm>
        </p:grpSpPr>
        <p:sp>
          <p:nvSpPr>
            <p:cNvPr id="39" name="TextBox 38">
              <a:extLst>
                <a:ext uri="{FF2B5EF4-FFF2-40B4-BE49-F238E27FC236}">
                  <a16:creationId xmlns:a16="http://schemas.microsoft.com/office/drawing/2014/main" id="{F6B59076-AF2B-4F70-9AFC-DE6B460D843D}"/>
                </a:ext>
              </a:extLst>
            </p:cNvPr>
            <p:cNvSpPr txBox="1"/>
            <p:nvPr/>
          </p:nvSpPr>
          <p:spPr>
            <a:xfrm>
              <a:off x="5700771" y="4000559"/>
              <a:ext cx="2061620" cy="738664"/>
            </a:xfrm>
            <a:prstGeom prst="rect">
              <a:avLst/>
            </a:prstGeom>
            <a:noFill/>
          </p:spPr>
          <p:txBody>
            <a:bodyPr wrap="square" lIns="0" tIns="0" rIns="0" bIns="0" rtlCol="0">
              <a:spAutoFit/>
            </a:bodyPr>
            <a:lstStyle/>
            <a:p>
              <a:r>
                <a:rPr lang="en-US" sz="1600" dirty="0">
                  <a:solidFill>
                    <a:schemeClr val="tx1">
                      <a:lumMod val="75000"/>
                      <a:lumOff val="25000"/>
                    </a:schemeClr>
                  </a:solidFill>
                </a:rPr>
                <a:t>Department of Electrical Engineering,</a:t>
              </a:r>
            </a:p>
            <a:p>
              <a:r>
                <a:rPr lang="en-US" sz="1600" dirty="0">
                  <a:solidFill>
                    <a:schemeClr val="tx1">
                      <a:lumMod val="75000"/>
                      <a:lumOff val="25000"/>
                    </a:schemeClr>
                  </a:solidFill>
                </a:rPr>
                <a:t>3</a:t>
              </a:r>
              <a:r>
                <a:rPr lang="en-US" sz="1600" baseline="30000" dirty="0">
                  <a:solidFill>
                    <a:schemeClr val="tx1">
                      <a:lumMod val="75000"/>
                      <a:lumOff val="25000"/>
                    </a:schemeClr>
                  </a:solidFill>
                </a:rPr>
                <a:t>rd</a:t>
              </a:r>
              <a:r>
                <a:rPr lang="en-US" sz="1600" dirty="0">
                  <a:solidFill>
                    <a:schemeClr val="tx1">
                      <a:lumMod val="75000"/>
                      <a:lumOff val="25000"/>
                    </a:schemeClr>
                  </a:solidFill>
                </a:rPr>
                <a:t> Year</a:t>
              </a:r>
            </a:p>
          </p:txBody>
        </p:sp>
        <p:sp>
          <p:nvSpPr>
            <p:cNvPr id="41" name="TextBox 40">
              <a:extLst>
                <a:ext uri="{FF2B5EF4-FFF2-40B4-BE49-F238E27FC236}">
                  <a16:creationId xmlns:a16="http://schemas.microsoft.com/office/drawing/2014/main" id="{055B1D32-D23E-4195-9B8C-2F39D0654788}"/>
                </a:ext>
              </a:extLst>
            </p:cNvPr>
            <p:cNvSpPr txBox="1"/>
            <p:nvPr/>
          </p:nvSpPr>
          <p:spPr>
            <a:xfrm>
              <a:off x="3713278" y="4231392"/>
              <a:ext cx="1632094" cy="276999"/>
            </a:xfrm>
            <a:prstGeom prst="rect">
              <a:avLst/>
            </a:prstGeom>
            <a:noFill/>
          </p:spPr>
          <p:txBody>
            <a:bodyPr wrap="square" lIns="0" tIns="0" rIns="0" bIns="0" rtlCol="0">
              <a:spAutoFit/>
            </a:bodyPr>
            <a:lstStyle/>
            <a:p>
              <a:r>
                <a:rPr lang="id-ID" b="1" dirty="0">
                  <a:solidFill>
                    <a:srgbClr val="E1BE63"/>
                  </a:solidFill>
                </a:rPr>
                <a:t>Rounik Roy </a:t>
              </a:r>
              <a:endParaRPr lang="en-US" b="1" dirty="0">
                <a:solidFill>
                  <a:srgbClr val="E1BE63"/>
                </a:solidFill>
              </a:endParaRPr>
            </a:p>
          </p:txBody>
        </p:sp>
      </p:grpSp>
      <p:pic>
        <p:nvPicPr>
          <p:cNvPr id="43" name="Picture 42">
            <a:extLst>
              <a:ext uri="{FF2B5EF4-FFF2-40B4-BE49-F238E27FC236}">
                <a16:creationId xmlns:a16="http://schemas.microsoft.com/office/drawing/2014/main" id="{74EBA31F-149C-4ED6-82A5-684E2CC51A89}"/>
              </a:ext>
            </a:extLst>
          </p:cNvPr>
          <p:cNvPicPr>
            <a:picLocks noChangeAspect="1"/>
          </p:cNvPicPr>
          <p:nvPr/>
        </p:nvPicPr>
        <p:blipFill>
          <a:blip r:embed="rId6">
            <a:extLst>
              <a:ext uri="{28A0092B-C50C-407E-A947-70E740481C1C}">
                <a14:useLocalDpi xmlns:a14="http://schemas.microsoft.com/office/drawing/2010/main" val="0"/>
              </a:ext>
            </a:extLst>
          </a:blip>
          <a:srcRect t="16636" b="16636"/>
          <a:stretch/>
        </p:blipFill>
        <p:spPr>
          <a:xfrm>
            <a:off x="4102730" y="5167158"/>
            <a:ext cx="1756190" cy="1756190"/>
          </a:xfrm>
          <a:prstGeom prst="ellipse">
            <a:avLst/>
          </a:prstGeom>
          <a:solidFill>
            <a:schemeClr val="bg1"/>
          </a:solidFill>
          <a:ln>
            <a:noFill/>
          </a:ln>
          <a:effectLst>
            <a:outerShdw blurRad="177800" dist="152400" dir="5400000" algn="t" rotWithShape="0">
              <a:prstClr val="black">
                <a:alpha val="8000"/>
              </a:prstClr>
            </a:outerShdw>
          </a:effectLst>
        </p:spPr>
      </p:pic>
      <p:cxnSp>
        <p:nvCxnSpPr>
          <p:cNvPr id="44" name="Straight Connector 43">
            <a:extLst>
              <a:ext uri="{FF2B5EF4-FFF2-40B4-BE49-F238E27FC236}">
                <a16:creationId xmlns:a16="http://schemas.microsoft.com/office/drawing/2014/main" id="{B97878DD-DB80-4A8A-BC4B-3D977D36EC80}"/>
              </a:ext>
            </a:extLst>
          </p:cNvPr>
          <p:cNvCxnSpPr>
            <a:cxnSpLocks/>
          </p:cNvCxnSpPr>
          <p:nvPr/>
        </p:nvCxnSpPr>
        <p:spPr>
          <a:xfrm>
            <a:off x="7979003" y="5516715"/>
            <a:ext cx="0" cy="940773"/>
          </a:xfrm>
          <a:prstGeom prst="line">
            <a:avLst/>
          </a:prstGeom>
          <a:ln>
            <a:solidFill>
              <a:srgbClr val="95B2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5174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Pp11kNp7I927O8.8XU38E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60">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485</Words>
  <Application>Microsoft Office PowerPoint</Application>
  <PresentationFormat>Widescreen</PresentationFormat>
  <Paragraphs>80</Paragraphs>
  <Slides>8</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Arial</vt:lpstr>
      <vt:lpstr>Calibri</vt:lpstr>
      <vt:lpstr>Montserrat</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fery irawan</dc:creator>
  <cp:lastModifiedBy>Farhan Khan</cp:lastModifiedBy>
  <cp:revision>66</cp:revision>
  <dcterms:created xsi:type="dcterms:W3CDTF">2020-10-16T03:43:26Z</dcterms:created>
  <dcterms:modified xsi:type="dcterms:W3CDTF">2020-11-21T17:59:25Z</dcterms:modified>
</cp:coreProperties>
</file>